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98" r:id="rId2"/>
  </p:sldMasterIdLst>
  <p:notesMasterIdLst>
    <p:notesMasterId r:id="rId56"/>
  </p:notesMasterIdLst>
  <p:sldIdLst>
    <p:sldId id="257" r:id="rId3"/>
    <p:sldId id="259" r:id="rId4"/>
    <p:sldId id="413" r:id="rId5"/>
    <p:sldId id="417" r:id="rId6"/>
    <p:sldId id="418" r:id="rId7"/>
    <p:sldId id="401" r:id="rId8"/>
    <p:sldId id="414" r:id="rId9"/>
    <p:sldId id="402" r:id="rId10"/>
    <p:sldId id="403" r:id="rId11"/>
    <p:sldId id="404" r:id="rId12"/>
    <p:sldId id="407" r:id="rId13"/>
    <p:sldId id="415" r:id="rId14"/>
    <p:sldId id="408" r:id="rId15"/>
    <p:sldId id="406" r:id="rId16"/>
    <p:sldId id="409" r:id="rId17"/>
    <p:sldId id="410" r:id="rId18"/>
    <p:sldId id="411" r:id="rId19"/>
    <p:sldId id="412" r:id="rId20"/>
    <p:sldId id="313" r:id="rId21"/>
    <p:sldId id="315" r:id="rId22"/>
    <p:sldId id="314" r:id="rId23"/>
    <p:sldId id="317" r:id="rId24"/>
    <p:sldId id="318" r:id="rId25"/>
    <p:sldId id="319" r:id="rId26"/>
    <p:sldId id="327" r:id="rId27"/>
    <p:sldId id="328" r:id="rId28"/>
    <p:sldId id="329" r:id="rId29"/>
    <p:sldId id="330" r:id="rId30"/>
    <p:sldId id="331" r:id="rId31"/>
    <p:sldId id="332" r:id="rId32"/>
    <p:sldId id="333" r:id="rId33"/>
    <p:sldId id="335" r:id="rId34"/>
    <p:sldId id="340" r:id="rId35"/>
    <p:sldId id="334" r:id="rId36"/>
    <p:sldId id="339" r:id="rId37"/>
    <p:sldId id="336" r:id="rId38"/>
    <p:sldId id="341" r:id="rId39"/>
    <p:sldId id="337" r:id="rId40"/>
    <p:sldId id="342" r:id="rId41"/>
    <p:sldId id="338" r:id="rId42"/>
    <p:sldId id="343" r:id="rId43"/>
    <p:sldId id="416" r:id="rId44"/>
    <p:sldId id="420" r:id="rId45"/>
    <p:sldId id="421" r:id="rId46"/>
    <p:sldId id="423" r:id="rId47"/>
    <p:sldId id="422" r:id="rId48"/>
    <p:sldId id="424" r:id="rId49"/>
    <p:sldId id="425" r:id="rId50"/>
    <p:sldId id="426" r:id="rId51"/>
    <p:sldId id="427" r:id="rId52"/>
    <p:sldId id="428" r:id="rId53"/>
    <p:sldId id="429" r:id="rId54"/>
    <p:sldId id="430" r:id="rId55"/>
  </p:sldIdLst>
  <p:sldSz cx="9144000" cy="5143500" type="screen16x9"/>
  <p:notesSz cx="6858000" cy="9144000"/>
  <p:embeddedFontLst>
    <p:embeddedFont>
      <p:font typeface="Chivo" panose="020B0604020202020204" charset="0"/>
      <p:regular r:id="rId57"/>
      <p:bold r:id="rId58"/>
      <p:italic r:id="rId59"/>
      <p:boldItalic r:id="rId60"/>
    </p:embeddedFont>
    <p:embeddedFont>
      <p:font typeface="Fira Sans Extra Condensed" panose="020B0503050000020004" pitchFamily="34" charset="0"/>
      <p:regular r:id="rId61"/>
      <p:bold r:id="rId62"/>
    </p:embeddedFont>
    <p:embeddedFont>
      <p:font typeface="Fira Sans Extra Condensed Medium" panose="020B0604020202020204" charset="0"/>
      <p:regular r:id="rId63"/>
      <p:bold r:id="rId64"/>
      <p:italic r:id="rId65"/>
      <p:boldItalic r:id="rId66"/>
    </p:embeddedFont>
    <p:embeddedFont>
      <p:font typeface="Noto Sans" panose="020B0502040504020204" pitchFamily="34" charset="0"/>
      <p:regular r:id="rId67"/>
      <p:bold r:id="rId68"/>
      <p:italic r:id="rId69"/>
      <p:bold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Questrial" pitchFamily="2" charset="0"/>
      <p:regular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irst" id="{8F6B65FF-9704-4199-BA7B-2482EE5A57EE}">
          <p14:sldIdLst>
            <p14:sldId id="257"/>
            <p14:sldId id="259"/>
            <p14:sldId id="413"/>
            <p14:sldId id="417"/>
            <p14:sldId id="418"/>
            <p14:sldId id="401"/>
            <p14:sldId id="414"/>
            <p14:sldId id="402"/>
            <p14:sldId id="403"/>
            <p14:sldId id="404"/>
            <p14:sldId id="407"/>
            <p14:sldId id="415"/>
            <p14:sldId id="408"/>
            <p14:sldId id="406"/>
            <p14:sldId id="409"/>
            <p14:sldId id="410"/>
            <p14:sldId id="411"/>
            <p14:sldId id="412"/>
            <p14:sldId id="313"/>
            <p14:sldId id="315"/>
            <p14:sldId id="314"/>
            <p14:sldId id="317"/>
            <p14:sldId id="318"/>
            <p14:sldId id="319"/>
            <p14:sldId id="327"/>
            <p14:sldId id="328"/>
            <p14:sldId id="329"/>
            <p14:sldId id="330"/>
            <p14:sldId id="331"/>
            <p14:sldId id="332"/>
            <p14:sldId id="333"/>
            <p14:sldId id="335"/>
            <p14:sldId id="340"/>
            <p14:sldId id="334"/>
            <p14:sldId id="339"/>
            <p14:sldId id="336"/>
            <p14:sldId id="341"/>
            <p14:sldId id="337"/>
            <p14:sldId id="342"/>
            <p14:sldId id="338"/>
            <p14:sldId id="343"/>
            <p14:sldId id="416"/>
            <p14:sldId id="420"/>
            <p14:sldId id="421"/>
            <p14:sldId id="423"/>
            <p14:sldId id="422"/>
            <p14:sldId id="424"/>
            <p14:sldId id="425"/>
            <p14:sldId id="426"/>
            <p14:sldId id="427"/>
            <p14:sldId id="428"/>
            <p14:sldId id="429"/>
            <p14:sldId id="430"/>
          </p14:sldIdLst>
        </p14:section>
      </p14:sectionLst>
    </p:ext>
    <p:ext uri="{EFAFB233-063F-42B5-8137-9DF3F51BA10A}">
      <p15:sldGuideLst xmlns:p15="http://schemas.microsoft.com/office/powerpoint/2012/main">
        <p15:guide id="1" orient="horz" pos="606">
          <p15:clr>
            <a:srgbClr val="747775"/>
          </p15:clr>
        </p15:guide>
        <p15:guide id="2" orient="horz" pos="1755">
          <p15:clr>
            <a:srgbClr val="747775"/>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1024A"/>
    <a:srgbClr val="FCBD24"/>
    <a:srgbClr val="EC3A3B"/>
    <a:srgbClr val="FFFFFF"/>
    <a:srgbClr val="FDEDA0"/>
    <a:srgbClr val="C8EEDD"/>
    <a:srgbClr val="3D4258"/>
    <a:srgbClr val="EEB3AA"/>
    <a:srgbClr val="FCCD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BA77C-DB6C-4E68-9C8D-0BC9E4EDBF99}">
  <a:tblStyle styleId="{1CBBA77C-DB6C-4E68-9C8D-0BC9E4EDBF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4660"/>
  </p:normalViewPr>
  <p:slideViewPr>
    <p:cSldViewPr snapToGrid="0">
      <p:cViewPr varScale="1">
        <p:scale>
          <a:sx n="87" d="100"/>
          <a:sy n="87" d="100"/>
        </p:scale>
        <p:origin x="1284" y="60"/>
      </p:cViewPr>
      <p:guideLst>
        <p:guide orient="horz" pos="606"/>
        <p:guide orient="horz" pos="175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microsoft.com/office/2016/11/relationships/changesInfo" Target="changesInfos/changesInfo1.xml"/><Relationship Id="rId61" Type="http://schemas.openxmlformats.org/officeDocument/2006/relationships/font" Target="fonts/font5.fntdata"/><Relationship Id="rId82"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i" userId="9a9255392084834d" providerId="LiveId" clId="{B3AE894C-9E63-44A6-9BE6-1BE18D31E489}"/>
    <pc:docChg chg="undo redo custSel delSld modSld sldOrd modSection">
      <pc:chgData name="Tran Qui" userId="9a9255392084834d" providerId="LiveId" clId="{B3AE894C-9E63-44A6-9BE6-1BE18D31E489}" dt="2023-11-30T03:54:01.869" v="520"/>
      <pc:docMkLst>
        <pc:docMk/>
      </pc:docMkLst>
      <pc:sldChg chg="addSp modSp mod">
        <pc:chgData name="Tran Qui" userId="9a9255392084834d" providerId="LiveId" clId="{B3AE894C-9E63-44A6-9BE6-1BE18D31E489}" dt="2023-11-29T14:39:04.676" v="37" actId="1076"/>
        <pc:sldMkLst>
          <pc:docMk/>
          <pc:sldMk cId="1818918383" sldId="257"/>
        </pc:sldMkLst>
        <pc:spChg chg="mod">
          <ac:chgData name="Tran Qui" userId="9a9255392084834d" providerId="LiveId" clId="{B3AE894C-9E63-44A6-9BE6-1BE18D31E489}" dt="2023-11-29T14:38:52.717" v="36" actId="20577"/>
          <ac:spMkLst>
            <pc:docMk/>
            <pc:sldMk cId="1818918383" sldId="257"/>
            <ac:spMk id="2" creationId="{D82FC482-F72A-46E4-8C8A-50C9E5183A5C}"/>
          </ac:spMkLst>
        </pc:spChg>
        <pc:spChg chg="mod">
          <ac:chgData name="Tran Qui" userId="9a9255392084834d" providerId="LiveId" clId="{B3AE894C-9E63-44A6-9BE6-1BE18D31E489}" dt="2023-11-29T14:33:58.767" v="2" actId="1076"/>
          <ac:spMkLst>
            <pc:docMk/>
            <pc:sldMk cId="1818918383" sldId="257"/>
            <ac:spMk id="3" creationId="{DFE70126-2C03-44DD-9E5B-1E31ED481065}"/>
          </ac:spMkLst>
        </pc:spChg>
        <pc:picChg chg="add mod">
          <ac:chgData name="Tran Qui" userId="9a9255392084834d" providerId="LiveId" clId="{B3AE894C-9E63-44A6-9BE6-1BE18D31E489}" dt="2023-11-29T14:35:38.949" v="20"/>
          <ac:picMkLst>
            <pc:docMk/>
            <pc:sldMk cId="1818918383" sldId="257"/>
            <ac:picMk id="4" creationId="{674130E5-3D84-5AFA-2DC0-25E64F5EAA5A}"/>
          </ac:picMkLst>
        </pc:picChg>
        <pc:picChg chg="add mod">
          <ac:chgData name="Tran Qui" userId="9a9255392084834d" providerId="LiveId" clId="{B3AE894C-9E63-44A6-9BE6-1BE18D31E489}" dt="2023-11-29T14:39:04.676" v="37" actId="1076"/>
          <ac:picMkLst>
            <pc:docMk/>
            <pc:sldMk cId="1818918383" sldId="257"/>
            <ac:picMk id="5" creationId="{674130E5-3D84-5AFA-2DC0-25E64F5EAA5A}"/>
          </ac:picMkLst>
        </pc:picChg>
      </pc:sldChg>
      <pc:sldChg chg="modSp mod">
        <pc:chgData name="Tran Qui" userId="9a9255392084834d" providerId="LiveId" clId="{B3AE894C-9E63-44A6-9BE6-1BE18D31E489}" dt="2023-11-29T14:43:56.461" v="100" actId="207"/>
        <pc:sldMkLst>
          <pc:docMk/>
          <pc:sldMk cId="3792413900" sldId="258"/>
        </pc:sldMkLst>
        <pc:spChg chg="mod">
          <ac:chgData name="Tran Qui" userId="9a9255392084834d" providerId="LiveId" clId="{B3AE894C-9E63-44A6-9BE6-1BE18D31E489}" dt="2023-11-29T14:42:54.677" v="80" actId="1076"/>
          <ac:spMkLst>
            <pc:docMk/>
            <pc:sldMk cId="3792413900" sldId="258"/>
            <ac:spMk id="2" creationId="{C944AADF-137D-4059-B763-7383575BD737}"/>
          </ac:spMkLst>
        </pc:spChg>
        <pc:graphicFrameChg chg="modGraphic">
          <ac:chgData name="Tran Qui" userId="9a9255392084834d" providerId="LiveId" clId="{B3AE894C-9E63-44A6-9BE6-1BE18D31E489}" dt="2023-11-29T14:43:49.212" v="98" actId="207"/>
          <ac:graphicFrameMkLst>
            <pc:docMk/>
            <pc:sldMk cId="3792413900" sldId="258"/>
            <ac:graphicFrameMk id="3" creationId="{683D484A-DBDC-4AB2-82D4-57BCD858F3D1}"/>
          </ac:graphicFrameMkLst>
        </pc:graphicFrameChg>
        <pc:graphicFrameChg chg="modGraphic">
          <ac:chgData name="Tran Qui" userId="9a9255392084834d" providerId="LiveId" clId="{B3AE894C-9E63-44A6-9BE6-1BE18D31E489}" dt="2023-11-29T14:43:52.973" v="99" actId="207"/>
          <ac:graphicFrameMkLst>
            <pc:docMk/>
            <pc:sldMk cId="3792413900" sldId="258"/>
            <ac:graphicFrameMk id="4" creationId="{00F9AC29-7C2D-4AD2-8234-4258B0874C2D}"/>
          </ac:graphicFrameMkLst>
        </pc:graphicFrameChg>
        <pc:graphicFrameChg chg="modGraphic">
          <ac:chgData name="Tran Qui" userId="9a9255392084834d" providerId="LiveId" clId="{B3AE894C-9E63-44A6-9BE6-1BE18D31E489}" dt="2023-11-29T14:43:56.461" v="100" actId="207"/>
          <ac:graphicFrameMkLst>
            <pc:docMk/>
            <pc:sldMk cId="3792413900" sldId="258"/>
            <ac:graphicFrameMk id="5" creationId="{7EF82D06-0E13-4A07-9AC2-620F97FF5566}"/>
          </ac:graphicFrameMkLst>
        </pc:graphicFrameChg>
      </pc:sldChg>
      <pc:sldChg chg="addSp delSp modSp mod ord">
        <pc:chgData name="Tran Qui" userId="9a9255392084834d" providerId="LiveId" clId="{B3AE894C-9E63-44A6-9BE6-1BE18D31E489}" dt="2023-11-29T14:42:43.430" v="79" actId="113"/>
        <pc:sldMkLst>
          <pc:docMk/>
          <pc:sldMk cId="3808734354" sldId="259"/>
        </pc:sldMkLst>
        <pc:spChg chg="mod">
          <ac:chgData name="Tran Qui" userId="9a9255392084834d" providerId="LiveId" clId="{B3AE894C-9E63-44A6-9BE6-1BE18D31E489}" dt="2023-11-29T14:41:33.004" v="75"/>
          <ac:spMkLst>
            <pc:docMk/>
            <pc:sldMk cId="3808734354" sldId="259"/>
            <ac:spMk id="2" creationId="{AAE62F12-45EC-4FD8-8ADF-791D8750967B}"/>
          </ac:spMkLst>
        </pc:spChg>
        <pc:spChg chg="mod">
          <ac:chgData name="Tran Qui" userId="9a9255392084834d" providerId="LiveId" clId="{B3AE894C-9E63-44A6-9BE6-1BE18D31E489}" dt="2023-11-29T14:40:37.013" v="55" actId="1076"/>
          <ac:spMkLst>
            <pc:docMk/>
            <pc:sldMk cId="3808734354" sldId="259"/>
            <ac:spMk id="3" creationId="{DD1C1C41-493F-4D4F-A2F3-F15951141217}"/>
          </ac:spMkLst>
        </pc:spChg>
        <pc:spChg chg="add del mod">
          <ac:chgData name="Tran Qui" userId="9a9255392084834d" providerId="LiveId" clId="{B3AE894C-9E63-44A6-9BE6-1BE18D31E489}" dt="2023-11-29T14:40:32.731" v="49"/>
          <ac:spMkLst>
            <pc:docMk/>
            <pc:sldMk cId="3808734354" sldId="259"/>
            <ac:spMk id="5" creationId="{75B8238D-C5F7-4286-9060-0E90C68C7E70}"/>
          </ac:spMkLst>
        </pc:spChg>
        <pc:spChg chg="add del mod">
          <ac:chgData name="Tran Qui" userId="9a9255392084834d" providerId="LiveId" clId="{B3AE894C-9E63-44A6-9BE6-1BE18D31E489}" dt="2023-11-29T14:42:43.430" v="79" actId="113"/>
          <ac:spMkLst>
            <pc:docMk/>
            <pc:sldMk cId="3808734354" sldId="259"/>
            <ac:spMk id="6" creationId="{FE8306DC-E222-41D9-B678-5C0A1D61DAC1}"/>
          </ac:spMkLst>
        </pc:spChg>
        <pc:spChg chg="add del mod">
          <ac:chgData name="Tran Qui" userId="9a9255392084834d" providerId="LiveId" clId="{B3AE894C-9E63-44A6-9BE6-1BE18D31E489}" dt="2023-11-29T14:40:32.731" v="49"/>
          <ac:spMkLst>
            <pc:docMk/>
            <pc:sldMk cId="3808734354" sldId="259"/>
            <ac:spMk id="7" creationId="{ACEF3203-645D-48EF-9627-3C12F192F0E3}"/>
          </ac:spMkLst>
        </pc:spChg>
        <pc:picChg chg="add del mod">
          <ac:chgData name="Tran Qui" userId="9a9255392084834d" providerId="LiveId" clId="{B3AE894C-9E63-44A6-9BE6-1BE18D31E489}" dt="2023-11-29T14:42:29.707" v="78" actId="1076"/>
          <ac:picMkLst>
            <pc:docMk/>
            <pc:sldMk cId="3808734354" sldId="259"/>
            <ac:picMk id="4" creationId="{8DFDFCDB-FB3D-4CC5-85BA-395F3BFA96A1}"/>
          </ac:picMkLst>
        </pc:picChg>
        <pc:picChg chg="add del mod">
          <ac:chgData name="Tran Qui" userId="9a9255392084834d" providerId="LiveId" clId="{B3AE894C-9E63-44A6-9BE6-1BE18D31E489}" dt="2023-11-29T14:40:32.731" v="49"/>
          <ac:picMkLst>
            <pc:docMk/>
            <pc:sldMk cId="3808734354" sldId="259"/>
            <ac:picMk id="2049" creationId="{53838153-21F2-488A-AD26-59A23BFAD4BB}"/>
          </ac:picMkLst>
        </pc:picChg>
      </pc:sldChg>
      <pc:sldChg chg="modSp mod">
        <pc:chgData name="Tran Qui" userId="9a9255392084834d" providerId="LiveId" clId="{B3AE894C-9E63-44A6-9BE6-1BE18D31E489}" dt="2023-11-29T14:45:25.022" v="105" actId="1076"/>
        <pc:sldMkLst>
          <pc:docMk/>
          <pc:sldMk cId="1438736027" sldId="260"/>
        </pc:sldMkLst>
        <pc:spChg chg="mod">
          <ac:chgData name="Tran Qui" userId="9a9255392084834d" providerId="LiveId" clId="{B3AE894C-9E63-44A6-9BE6-1BE18D31E489}" dt="2023-11-29T14:45:25.022" v="105" actId="1076"/>
          <ac:spMkLst>
            <pc:docMk/>
            <pc:sldMk cId="1438736027" sldId="260"/>
            <ac:spMk id="2" creationId="{8346333F-1A56-4B36-84C3-E73629061E3B}"/>
          </ac:spMkLst>
        </pc:spChg>
        <pc:spChg chg="mod">
          <ac:chgData name="Tran Qui" userId="9a9255392084834d" providerId="LiveId" clId="{B3AE894C-9E63-44A6-9BE6-1BE18D31E489}" dt="2023-11-29T14:45:22.362" v="103" actId="14100"/>
          <ac:spMkLst>
            <pc:docMk/>
            <pc:sldMk cId="1438736027" sldId="260"/>
            <ac:spMk id="4" creationId="{379AF5DE-CEB1-4132-907C-51F93716EECE}"/>
          </ac:spMkLst>
        </pc:spChg>
      </pc:sldChg>
      <pc:sldChg chg="modSp mod">
        <pc:chgData name="Tran Qui" userId="9a9255392084834d" providerId="LiveId" clId="{B3AE894C-9E63-44A6-9BE6-1BE18D31E489}" dt="2023-11-29T14:46:03.691" v="107" actId="14100"/>
        <pc:sldMkLst>
          <pc:docMk/>
          <pc:sldMk cId="2465052311" sldId="261"/>
        </pc:sldMkLst>
        <pc:picChg chg="mod">
          <ac:chgData name="Tran Qui" userId="9a9255392084834d" providerId="LiveId" clId="{B3AE894C-9E63-44A6-9BE6-1BE18D31E489}" dt="2023-11-29T14:45:50.891" v="106" actId="14100"/>
          <ac:picMkLst>
            <pc:docMk/>
            <pc:sldMk cId="2465052311" sldId="261"/>
            <ac:picMk id="11" creationId="{966ADACB-E81A-42EC-9416-671D8A114A65}"/>
          </ac:picMkLst>
        </pc:picChg>
        <pc:picChg chg="mod">
          <ac:chgData name="Tran Qui" userId="9a9255392084834d" providerId="LiveId" clId="{B3AE894C-9E63-44A6-9BE6-1BE18D31E489}" dt="2023-11-29T14:46:03.691" v="107" actId="14100"/>
          <ac:picMkLst>
            <pc:docMk/>
            <pc:sldMk cId="2465052311" sldId="261"/>
            <ac:picMk id="14" creationId="{BB85B493-D999-4627-938D-967F9EBA56B5}"/>
          </ac:picMkLst>
        </pc:picChg>
      </pc:sldChg>
      <pc:sldChg chg="modSp mod">
        <pc:chgData name="Tran Qui" userId="9a9255392084834d" providerId="LiveId" clId="{B3AE894C-9E63-44A6-9BE6-1BE18D31E489}" dt="2023-11-29T14:49:27.414" v="150" actId="14100"/>
        <pc:sldMkLst>
          <pc:docMk/>
          <pc:sldMk cId="2443882621" sldId="262"/>
        </pc:sldMkLst>
        <pc:spChg chg="mod">
          <ac:chgData name="Tran Qui" userId="9a9255392084834d" providerId="LiveId" clId="{B3AE894C-9E63-44A6-9BE6-1BE18D31E489}" dt="2023-11-29T14:47:03.961" v="122" actId="20577"/>
          <ac:spMkLst>
            <pc:docMk/>
            <pc:sldMk cId="2443882621" sldId="262"/>
            <ac:spMk id="2" creationId="{D9D73573-AF62-4086-BD28-B1961144F521}"/>
          </ac:spMkLst>
        </pc:spChg>
        <pc:spChg chg="mod">
          <ac:chgData name="Tran Qui" userId="9a9255392084834d" providerId="LiveId" clId="{B3AE894C-9E63-44A6-9BE6-1BE18D31E489}" dt="2023-11-29T14:46:25.060" v="108" actId="20577"/>
          <ac:spMkLst>
            <pc:docMk/>
            <pc:sldMk cId="2443882621" sldId="262"/>
            <ac:spMk id="3" creationId="{F50B67ED-BFBF-47D8-AA49-0963C13AEB41}"/>
          </ac:spMkLst>
        </pc:spChg>
        <pc:graphicFrameChg chg="mod modGraphic">
          <ac:chgData name="Tran Qui" userId="9a9255392084834d" providerId="LiveId" clId="{B3AE894C-9E63-44A6-9BE6-1BE18D31E489}" dt="2023-11-29T14:49:27.414" v="150" actId="14100"/>
          <ac:graphicFrameMkLst>
            <pc:docMk/>
            <pc:sldMk cId="2443882621" sldId="262"/>
            <ac:graphicFrameMk id="4" creationId="{09C31EAE-349A-4B3E-8776-6BFC52B3EBB3}"/>
          </ac:graphicFrameMkLst>
        </pc:graphicFrameChg>
      </pc:sldChg>
      <pc:sldChg chg="modSp mod">
        <pc:chgData name="Tran Qui" userId="9a9255392084834d" providerId="LiveId" clId="{B3AE894C-9E63-44A6-9BE6-1BE18D31E489}" dt="2023-11-29T14:50:04.219" v="156" actId="14100"/>
        <pc:sldMkLst>
          <pc:docMk/>
          <pc:sldMk cId="441667337" sldId="263"/>
        </pc:sldMkLst>
        <pc:spChg chg="mod">
          <ac:chgData name="Tran Qui" userId="9a9255392084834d" providerId="LiveId" clId="{B3AE894C-9E63-44A6-9BE6-1BE18D31E489}" dt="2023-11-29T14:49:37.186" v="152" actId="1076"/>
          <ac:spMkLst>
            <pc:docMk/>
            <pc:sldMk cId="441667337" sldId="263"/>
            <ac:spMk id="2" creationId="{8346333F-1A56-4B36-84C3-E73629061E3B}"/>
          </ac:spMkLst>
        </pc:spChg>
        <pc:picChg chg="mod">
          <ac:chgData name="Tran Qui" userId="9a9255392084834d" providerId="LiveId" clId="{B3AE894C-9E63-44A6-9BE6-1BE18D31E489}" dt="2023-11-29T14:50:04.219" v="156" actId="14100"/>
          <ac:picMkLst>
            <pc:docMk/>
            <pc:sldMk cId="441667337" sldId="263"/>
            <ac:picMk id="5" creationId="{C35C5E57-A6EB-432C-BF01-3FBBDE9B05D3}"/>
          </ac:picMkLst>
        </pc:picChg>
        <pc:picChg chg="mod">
          <ac:chgData name="Tran Qui" userId="9a9255392084834d" providerId="LiveId" clId="{B3AE894C-9E63-44A6-9BE6-1BE18D31E489}" dt="2023-11-29T14:50:01.043" v="155" actId="1076"/>
          <ac:picMkLst>
            <pc:docMk/>
            <pc:sldMk cId="441667337" sldId="263"/>
            <ac:picMk id="7" creationId="{77A62603-061C-4505-BA67-8E9BDA09036F}"/>
          </ac:picMkLst>
        </pc:picChg>
      </pc:sldChg>
      <pc:sldChg chg="modSp mod">
        <pc:chgData name="Tran Qui" userId="9a9255392084834d" providerId="LiveId" clId="{B3AE894C-9E63-44A6-9BE6-1BE18D31E489}" dt="2023-11-29T14:51:42.157" v="188" actId="113"/>
        <pc:sldMkLst>
          <pc:docMk/>
          <pc:sldMk cId="1923316515" sldId="264"/>
        </pc:sldMkLst>
        <pc:spChg chg="mod">
          <ac:chgData name="Tran Qui" userId="9a9255392084834d" providerId="LiveId" clId="{B3AE894C-9E63-44A6-9BE6-1BE18D31E489}" dt="2023-11-29T14:51:42.157" v="188" actId="113"/>
          <ac:spMkLst>
            <pc:docMk/>
            <pc:sldMk cId="1923316515" sldId="264"/>
            <ac:spMk id="4" creationId="{379AF5DE-CEB1-4132-907C-51F93716EECE}"/>
          </ac:spMkLst>
        </pc:spChg>
      </pc:sldChg>
      <pc:sldChg chg="modSp mod">
        <pc:chgData name="Tran Qui" userId="9a9255392084834d" providerId="LiveId" clId="{B3AE894C-9E63-44A6-9BE6-1BE18D31E489}" dt="2023-11-29T14:52:33.492" v="193" actId="404"/>
        <pc:sldMkLst>
          <pc:docMk/>
          <pc:sldMk cId="2496775832" sldId="266"/>
        </pc:sldMkLst>
        <pc:spChg chg="mod">
          <ac:chgData name="Tran Qui" userId="9a9255392084834d" providerId="LiveId" clId="{B3AE894C-9E63-44A6-9BE6-1BE18D31E489}" dt="2023-11-29T14:52:33.492" v="193" actId="404"/>
          <ac:spMkLst>
            <pc:docMk/>
            <pc:sldMk cId="2496775832" sldId="266"/>
            <ac:spMk id="3" creationId="{8A4525DF-3380-4098-B95A-9F67C8FF2C1D}"/>
          </ac:spMkLst>
        </pc:spChg>
      </pc:sldChg>
      <pc:sldChg chg="modSp mod">
        <pc:chgData name="Tran Qui" userId="9a9255392084834d" providerId="LiveId" clId="{B3AE894C-9E63-44A6-9BE6-1BE18D31E489}" dt="2023-11-29T14:53:00.234" v="200" actId="20577"/>
        <pc:sldMkLst>
          <pc:docMk/>
          <pc:sldMk cId="1899902416" sldId="267"/>
        </pc:sldMkLst>
        <pc:spChg chg="mod">
          <ac:chgData name="Tran Qui" userId="9a9255392084834d" providerId="LiveId" clId="{B3AE894C-9E63-44A6-9BE6-1BE18D31E489}" dt="2023-11-29T14:53:00.234" v="200" actId="20577"/>
          <ac:spMkLst>
            <pc:docMk/>
            <pc:sldMk cId="1899902416" sldId="267"/>
            <ac:spMk id="4" creationId="{0EF6DCD8-C70E-4157-93E4-2083DBAA8109}"/>
          </ac:spMkLst>
        </pc:spChg>
      </pc:sldChg>
      <pc:sldChg chg="del">
        <pc:chgData name="Tran Qui" userId="9a9255392084834d" providerId="LiveId" clId="{B3AE894C-9E63-44A6-9BE6-1BE18D31E489}" dt="2023-11-29T14:54:03.622" v="202" actId="2696"/>
        <pc:sldMkLst>
          <pc:docMk/>
          <pc:sldMk cId="3977079667" sldId="268"/>
        </pc:sldMkLst>
      </pc:sldChg>
      <pc:sldChg chg="modSp mod">
        <pc:chgData name="Tran Qui" userId="9a9255392084834d" providerId="LiveId" clId="{B3AE894C-9E63-44A6-9BE6-1BE18D31E489}" dt="2023-11-29T14:54:38.946" v="206" actId="20577"/>
        <pc:sldMkLst>
          <pc:docMk/>
          <pc:sldMk cId="1575838803" sldId="270"/>
        </pc:sldMkLst>
        <pc:spChg chg="mod">
          <ac:chgData name="Tran Qui" userId="9a9255392084834d" providerId="LiveId" clId="{B3AE894C-9E63-44A6-9BE6-1BE18D31E489}" dt="2023-11-29T14:54:38.946" v="206" actId="20577"/>
          <ac:spMkLst>
            <pc:docMk/>
            <pc:sldMk cId="1575838803" sldId="270"/>
            <ac:spMk id="8" creationId="{560969C7-4E11-4C04-B801-0378F193E3A4}"/>
          </ac:spMkLst>
        </pc:spChg>
      </pc:sldChg>
      <pc:sldChg chg="delSp modSp mod delAnim modAnim">
        <pc:chgData name="Tran Qui" userId="9a9255392084834d" providerId="LiveId" clId="{B3AE894C-9E63-44A6-9BE6-1BE18D31E489}" dt="2023-11-29T14:55:57.998" v="230" actId="20577"/>
        <pc:sldMkLst>
          <pc:docMk/>
          <pc:sldMk cId="3450849388" sldId="272"/>
        </pc:sldMkLst>
        <pc:spChg chg="mod">
          <ac:chgData name="Tran Qui" userId="9a9255392084834d" providerId="LiveId" clId="{B3AE894C-9E63-44A6-9BE6-1BE18D31E489}" dt="2023-11-29T14:55:41.895" v="229" actId="20577"/>
          <ac:spMkLst>
            <pc:docMk/>
            <pc:sldMk cId="3450849388" sldId="272"/>
            <ac:spMk id="8" creationId="{560969C7-4E11-4C04-B801-0378F193E3A4}"/>
          </ac:spMkLst>
        </pc:spChg>
        <pc:spChg chg="mod">
          <ac:chgData name="Tran Qui" userId="9a9255392084834d" providerId="LiveId" clId="{B3AE894C-9E63-44A6-9BE6-1BE18D31E489}" dt="2023-11-29T14:55:30.619" v="218" actId="1076"/>
          <ac:spMkLst>
            <pc:docMk/>
            <pc:sldMk cId="3450849388" sldId="272"/>
            <ac:spMk id="9" creationId="{5356907C-7E5D-496C-B2F0-1932FF4C87C6}"/>
          </ac:spMkLst>
        </pc:spChg>
        <pc:spChg chg="del">
          <ac:chgData name="Tran Qui" userId="9a9255392084834d" providerId="LiveId" clId="{B3AE894C-9E63-44A6-9BE6-1BE18D31E489}" dt="2023-11-29T14:55:19.796" v="216" actId="478"/>
          <ac:spMkLst>
            <pc:docMk/>
            <pc:sldMk cId="3450849388" sldId="272"/>
            <ac:spMk id="11" creationId="{457D0783-739C-41F5-B264-7EF506E5292A}"/>
          </ac:spMkLst>
        </pc:spChg>
        <pc:spChg chg="del">
          <ac:chgData name="Tran Qui" userId="9a9255392084834d" providerId="LiveId" clId="{B3AE894C-9E63-44A6-9BE6-1BE18D31E489}" dt="2023-11-29T14:54:59.511" v="207" actId="478"/>
          <ac:spMkLst>
            <pc:docMk/>
            <pc:sldMk cId="3450849388" sldId="272"/>
            <ac:spMk id="13" creationId="{66A9A626-7051-4778-9D35-E63A76533D13}"/>
          </ac:spMkLst>
        </pc:spChg>
        <pc:spChg chg="del">
          <ac:chgData name="Tran Qui" userId="9a9255392084834d" providerId="LiveId" clId="{B3AE894C-9E63-44A6-9BE6-1BE18D31E489}" dt="2023-11-29T14:55:00.408" v="208" actId="478"/>
          <ac:spMkLst>
            <pc:docMk/>
            <pc:sldMk cId="3450849388" sldId="272"/>
            <ac:spMk id="14" creationId="{DA38AB44-4CB8-4FF0-A112-33DAC49F5215}"/>
          </ac:spMkLst>
        </pc:spChg>
        <pc:spChg chg="del">
          <ac:chgData name="Tran Qui" userId="9a9255392084834d" providerId="LiveId" clId="{B3AE894C-9E63-44A6-9BE6-1BE18D31E489}" dt="2023-11-29T14:55:01.092" v="209" actId="478"/>
          <ac:spMkLst>
            <pc:docMk/>
            <pc:sldMk cId="3450849388" sldId="272"/>
            <ac:spMk id="15" creationId="{103F96FE-34DC-44DF-BF10-A36A2D9E940E}"/>
          </ac:spMkLst>
        </pc:spChg>
        <pc:spChg chg="del">
          <ac:chgData name="Tran Qui" userId="9a9255392084834d" providerId="LiveId" clId="{B3AE894C-9E63-44A6-9BE6-1BE18D31E489}" dt="2023-11-29T14:55:02.026" v="210" actId="478"/>
          <ac:spMkLst>
            <pc:docMk/>
            <pc:sldMk cId="3450849388" sldId="272"/>
            <ac:spMk id="16" creationId="{3A9D15A6-1F0F-4BB3-BCBC-54C50C92E1FD}"/>
          </ac:spMkLst>
        </pc:spChg>
        <pc:spChg chg="del">
          <ac:chgData name="Tran Qui" userId="9a9255392084834d" providerId="LiveId" clId="{B3AE894C-9E63-44A6-9BE6-1BE18D31E489}" dt="2023-11-29T14:55:03.124" v="211" actId="478"/>
          <ac:spMkLst>
            <pc:docMk/>
            <pc:sldMk cId="3450849388" sldId="272"/>
            <ac:spMk id="17" creationId="{9A4E34A4-1CB9-42E0-B5E8-61285A479E25}"/>
          </ac:spMkLst>
        </pc:spChg>
        <pc:spChg chg="del">
          <ac:chgData name="Tran Qui" userId="9a9255392084834d" providerId="LiveId" clId="{B3AE894C-9E63-44A6-9BE6-1BE18D31E489}" dt="2023-11-29T14:55:03.660" v="212" actId="478"/>
          <ac:spMkLst>
            <pc:docMk/>
            <pc:sldMk cId="3450849388" sldId="272"/>
            <ac:spMk id="18" creationId="{675E7694-7E42-42F3-90C3-56272400F4C9}"/>
          </ac:spMkLst>
        </pc:spChg>
        <pc:spChg chg="del">
          <ac:chgData name="Tran Qui" userId="9a9255392084834d" providerId="LiveId" clId="{B3AE894C-9E63-44A6-9BE6-1BE18D31E489}" dt="2023-11-29T14:55:04.481" v="213" actId="478"/>
          <ac:spMkLst>
            <pc:docMk/>
            <pc:sldMk cId="3450849388" sldId="272"/>
            <ac:spMk id="19" creationId="{FA04D1C3-8B04-4562-9A05-A1B480CE830B}"/>
          </ac:spMkLst>
        </pc:spChg>
        <pc:spChg chg="del">
          <ac:chgData name="Tran Qui" userId="9a9255392084834d" providerId="LiveId" clId="{B3AE894C-9E63-44A6-9BE6-1BE18D31E489}" dt="2023-11-29T14:55:05.126" v="214" actId="478"/>
          <ac:spMkLst>
            <pc:docMk/>
            <pc:sldMk cId="3450849388" sldId="272"/>
            <ac:spMk id="20" creationId="{5D69BCFC-3278-4285-9030-344A66821A0F}"/>
          </ac:spMkLst>
        </pc:spChg>
        <pc:graphicFrameChg chg="mod">
          <ac:chgData name="Tran Qui" userId="9a9255392084834d" providerId="LiveId" clId="{B3AE894C-9E63-44A6-9BE6-1BE18D31E489}" dt="2023-11-29T14:55:26.539" v="217" actId="1076"/>
          <ac:graphicFrameMkLst>
            <pc:docMk/>
            <pc:sldMk cId="3450849388" sldId="272"/>
            <ac:graphicFrameMk id="7" creationId="{03C67A72-66FB-4187-8E6E-D12D31A7606A}"/>
          </ac:graphicFrameMkLst>
        </pc:graphicFrameChg>
        <pc:graphicFrameChg chg="del">
          <ac:chgData name="Tran Qui" userId="9a9255392084834d" providerId="LiveId" clId="{B3AE894C-9E63-44A6-9BE6-1BE18D31E489}" dt="2023-11-29T14:55:15.281" v="215" actId="478"/>
          <ac:graphicFrameMkLst>
            <pc:docMk/>
            <pc:sldMk cId="3450849388" sldId="272"/>
            <ac:graphicFrameMk id="12" creationId="{8D80AC79-98BE-4DE3-B419-BA8769FFA9A2}"/>
          </ac:graphicFrameMkLst>
        </pc:graphicFrameChg>
      </pc:sldChg>
      <pc:sldChg chg="modSp mod">
        <pc:chgData name="Tran Qui" userId="9a9255392084834d" providerId="LiveId" clId="{B3AE894C-9E63-44A6-9BE6-1BE18D31E489}" dt="2023-11-29T14:57:33.593" v="241" actId="20577"/>
        <pc:sldMkLst>
          <pc:docMk/>
          <pc:sldMk cId="2976263646" sldId="275"/>
        </pc:sldMkLst>
        <pc:spChg chg="mod">
          <ac:chgData name="Tran Qui" userId="9a9255392084834d" providerId="LiveId" clId="{B3AE894C-9E63-44A6-9BE6-1BE18D31E489}" dt="2023-11-29T14:57:33.593" v="241" actId="20577"/>
          <ac:spMkLst>
            <pc:docMk/>
            <pc:sldMk cId="2976263646" sldId="275"/>
            <ac:spMk id="6" creationId="{DC9671BE-5839-4158-B1F0-9F90BE66352C}"/>
          </ac:spMkLst>
        </pc:spChg>
      </pc:sldChg>
      <pc:sldChg chg="addSp modSp mod">
        <pc:chgData name="Tran Qui" userId="9a9255392084834d" providerId="LiveId" clId="{B3AE894C-9E63-44A6-9BE6-1BE18D31E489}" dt="2023-11-29T15:01:25.145" v="273" actId="14100"/>
        <pc:sldMkLst>
          <pc:docMk/>
          <pc:sldMk cId="2372501045" sldId="277"/>
        </pc:sldMkLst>
        <pc:spChg chg="add mod">
          <ac:chgData name="Tran Qui" userId="9a9255392084834d" providerId="LiveId" clId="{B3AE894C-9E63-44A6-9BE6-1BE18D31E489}" dt="2023-11-29T15:00:35.004" v="265" actId="14100"/>
          <ac:spMkLst>
            <pc:docMk/>
            <pc:sldMk cId="2372501045" sldId="277"/>
            <ac:spMk id="2" creationId="{45E67C20-FCF4-4434-8B80-E2A3CA52D84A}"/>
          </ac:spMkLst>
        </pc:spChg>
        <pc:spChg chg="add mod">
          <ac:chgData name="Tran Qui" userId="9a9255392084834d" providerId="LiveId" clId="{B3AE894C-9E63-44A6-9BE6-1BE18D31E489}" dt="2023-11-29T15:01:18.850" v="271" actId="14100"/>
          <ac:spMkLst>
            <pc:docMk/>
            <pc:sldMk cId="2372501045" sldId="277"/>
            <ac:spMk id="7" creationId="{1BA7F6F3-9C20-43D9-803A-B01F3608A051}"/>
          </ac:spMkLst>
        </pc:spChg>
        <pc:spChg chg="mod">
          <ac:chgData name="Tran Qui" userId="9a9255392084834d" providerId="LiveId" clId="{B3AE894C-9E63-44A6-9BE6-1BE18D31E489}" dt="2023-11-29T14:58:23.292" v="245" actId="113"/>
          <ac:spMkLst>
            <pc:docMk/>
            <pc:sldMk cId="2372501045" sldId="277"/>
            <ac:spMk id="8" creationId="{474B578A-31A9-479A-ACB7-A2A87C33EA05}"/>
          </ac:spMkLst>
        </pc:spChg>
        <pc:spChg chg="add mod">
          <ac:chgData name="Tran Qui" userId="9a9255392084834d" providerId="LiveId" clId="{B3AE894C-9E63-44A6-9BE6-1BE18D31E489}" dt="2023-11-29T15:01:25.145" v="273" actId="14100"/>
          <ac:spMkLst>
            <pc:docMk/>
            <pc:sldMk cId="2372501045" sldId="277"/>
            <ac:spMk id="10" creationId="{431BCFB7-29B8-4A4E-BA9E-F7A050F46546}"/>
          </ac:spMkLst>
        </pc:spChg>
        <pc:spChg chg="mod">
          <ac:chgData name="Tran Qui" userId="9a9255392084834d" providerId="LiveId" clId="{B3AE894C-9E63-44A6-9BE6-1BE18D31E489}" dt="2023-11-29T14:58:49.983" v="254" actId="20577"/>
          <ac:spMkLst>
            <pc:docMk/>
            <pc:sldMk cId="2372501045" sldId="277"/>
            <ac:spMk id="11" creationId="{6290EB53-3AC3-4742-9CC5-056CE286C5FA}"/>
          </ac:spMkLst>
        </pc:spChg>
      </pc:sldChg>
      <pc:sldChg chg="addSp modSp mod">
        <pc:chgData name="Tran Qui" userId="9a9255392084834d" providerId="LiveId" clId="{B3AE894C-9E63-44A6-9BE6-1BE18D31E489}" dt="2023-11-30T03:52:14.816" v="518" actId="20577"/>
        <pc:sldMkLst>
          <pc:docMk/>
          <pc:sldMk cId="1089268382" sldId="278"/>
        </pc:sldMkLst>
        <pc:spChg chg="add mod">
          <ac:chgData name="Tran Qui" userId="9a9255392084834d" providerId="LiveId" clId="{B3AE894C-9E63-44A6-9BE6-1BE18D31E489}" dt="2023-11-29T15:01:48.842" v="275" actId="1076"/>
          <ac:spMkLst>
            <pc:docMk/>
            <pc:sldMk cId="1089268382" sldId="278"/>
            <ac:spMk id="6" creationId="{B8A0F66C-3FE3-49DC-8A03-1C9027579F4F}"/>
          </ac:spMkLst>
        </pc:spChg>
        <pc:spChg chg="add mod">
          <ac:chgData name="Tran Qui" userId="9a9255392084834d" providerId="LiveId" clId="{B3AE894C-9E63-44A6-9BE6-1BE18D31E489}" dt="2023-11-29T15:01:53.739" v="277" actId="1076"/>
          <ac:spMkLst>
            <pc:docMk/>
            <pc:sldMk cId="1089268382" sldId="278"/>
            <ac:spMk id="7" creationId="{B7BA9918-6D8F-4168-8622-A1195C690F4F}"/>
          </ac:spMkLst>
        </pc:spChg>
        <pc:spChg chg="mod">
          <ac:chgData name="Tran Qui" userId="9a9255392084834d" providerId="LiveId" clId="{B3AE894C-9E63-44A6-9BE6-1BE18D31E489}" dt="2023-11-29T15:02:15.465" v="281" actId="1076"/>
          <ac:spMkLst>
            <pc:docMk/>
            <pc:sldMk cId="1089268382" sldId="278"/>
            <ac:spMk id="8" creationId="{474B578A-31A9-479A-ACB7-A2A87C33EA05}"/>
          </ac:spMkLst>
        </pc:spChg>
        <pc:spChg chg="add mod">
          <ac:chgData name="Tran Qui" userId="9a9255392084834d" providerId="LiveId" clId="{B3AE894C-9E63-44A6-9BE6-1BE18D31E489}" dt="2023-11-29T15:01:58.922" v="279" actId="1076"/>
          <ac:spMkLst>
            <pc:docMk/>
            <pc:sldMk cId="1089268382" sldId="278"/>
            <ac:spMk id="10" creationId="{F3EEAE75-3A2C-421F-AC27-464C7FFE71AD}"/>
          </ac:spMkLst>
        </pc:spChg>
        <pc:spChg chg="mod">
          <ac:chgData name="Tran Qui" userId="9a9255392084834d" providerId="LiveId" clId="{B3AE894C-9E63-44A6-9BE6-1BE18D31E489}" dt="2023-11-30T03:52:14.816" v="518" actId="20577"/>
          <ac:spMkLst>
            <pc:docMk/>
            <pc:sldMk cId="1089268382" sldId="278"/>
            <ac:spMk id="11" creationId="{6290EB53-3AC3-4742-9CC5-056CE286C5FA}"/>
          </ac:spMkLst>
        </pc:spChg>
      </pc:sldChg>
      <pc:sldChg chg="modSp mod">
        <pc:chgData name="Tran Qui" userId="9a9255392084834d" providerId="LiveId" clId="{B3AE894C-9E63-44A6-9BE6-1BE18D31E489}" dt="2023-11-29T15:04:37.955" v="306" actId="113"/>
        <pc:sldMkLst>
          <pc:docMk/>
          <pc:sldMk cId="1865942661" sldId="279"/>
        </pc:sldMkLst>
        <pc:spChg chg="mod">
          <ac:chgData name="Tran Qui" userId="9a9255392084834d" providerId="LiveId" clId="{B3AE894C-9E63-44A6-9BE6-1BE18D31E489}" dt="2023-11-29T15:04:17.790" v="305" actId="2711"/>
          <ac:spMkLst>
            <pc:docMk/>
            <pc:sldMk cId="1865942661" sldId="279"/>
            <ac:spMk id="7" creationId="{8BFF8316-1177-41EF-B0DE-15BB02DCEFA7}"/>
          </ac:spMkLst>
        </pc:spChg>
        <pc:spChg chg="mod">
          <ac:chgData name="Tran Qui" userId="9a9255392084834d" providerId="LiveId" clId="{B3AE894C-9E63-44A6-9BE6-1BE18D31E489}" dt="2023-11-29T15:04:37.955" v="306" actId="113"/>
          <ac:spMkLst>
            <pc:docMk/>
            <pc:sldMk cId="1865942661" sldId="279"/>
            <ac:spMk id="8" creationId="{474B578A-31A9-479A-ACB7-A2A87C33EA05}"/>
          </ac:spMkLst>
        </pc:spChg>
        <pc:spChg chg="mod">
          <ac:chgData name="Tran Qui" userId="9a9255392084834d" providerId="LiveId" clId="{B3AE894C-9E63-44A6-9BE6-1BE18D31E489}" dt="2023-11-29T15:04:13.090" v="304" actId="2711"/>
          <ac:spMkLst>
            <pc:docMk/>
            <pc:sldMk cId="1865942661" sldId="279"/>
            <ac:spMk id="10" creationId="{06871BA7-E9C4-45BC-88A9-F63A3CD5005C}"/>
          </ac:spMkLst>
        </pc:spChg>
      </pc:sldChg>
      <pc:sldChg chg="modSp mod">
        <pc:chgData name="Tran Qui" userId="9a9255392084834d" providerId="LiveId" clId="{B3AE894C-9E63-44A6-9BE6-1BE18D31E489}" dt="2023-11-29T15:05:36.922" v="330" actId="14100"/>
        <pc:sldMkLst>
          <pc:docMk/>
          <pc:sldMk cId="1176090313" sldId="280"/>
        </pc:sldMkLst>
        <pc:spChg chg="mod">
          <ac:chgData name="Tran Qui" userId="9a9255392084834d" providerId="LiveId" clId="{B3AE894C-9E63-44A6-9BE6-1BE18D31E489}" dt="2023-11-29T15:05:21.800" v="314" actId="1076"/>
          <ac:spMkLst>
            <pc:docMk/>
            <pc:sldMk cId="1176090313" sldId="280"/>
            <ac:spMk id="7" creationId="{8BFF8316-1177-41EF-B0DE-15BB02DCEFA7}"/>
          </ac:spMkLst>
        </pc:spChg>
        <pc:spChg chg="mod">
          <ac:chgData name="Tran Qui" userId="9a9255392084834d" providerId="LiveId" clId="{B3AE894C-9E63-44A6-9BE6-1BE18D31E489}" dt="2023-11-29T15:05:36.922" v="330" actId="14100"/>
          <ac:spMkLst>
            <pc:docMk/>
            <pc:sldMk cId="1176090313" sldId="280"/>
            <ac:spMk id="8" creationId="{474B578A-31A9-479A-ACB7-A2A87C33EA05}"/>
          </ac:spMkLst>
        </pc:spChg>
        <pc:spChg chg="mod">
          <ac:chgData name="Tran Qui" userId="9a9255392084834d" providerId="LiveId" clId="{B3AE894C-9E63-44A6-9BE6-1BE18D31E489}" dt="2023-11-29T15:05:13.432" v="313" actId="1076"/>
          <ac:spMkLst>
            <pc:docMk/>
            <pc:sldMk cId="1176090313" sldId="280"/>
            <ac:spMk id="9" creationId="{522994A8-5154-4B10-B423-298CFF2F40B3}"/>
          </ac:spMkLst>
        </pc:spChg>
      </pc:sldChg>
      <pc:sldChg chg="delSp modSp mod">
        <pc:chgData name="Tran Qui" userId="9a9255392084834d" providerId="LiveId" clId="{B3AE894C-9E63-44A6-9BE6-1BE18D31E489}" dt="2023-11-29T15:07:33.196" v="357" actId="5793"/>
        <pc:sldMkLst>
          <pc:docMk/>
          <pc:sldMk cId="1495100971" sldId="281"/>
        </pc:sldMkLst>
        <pc:spChg chg="mod">
          <ac:chgData name="Tran Qui" userId="9a9255392084834d" providerId="LiveId" clId="{B3AE894C-9E63-44A6-9BE6-1BE18D31E489}" dt="2023-11-29T15:07:33.196" v="357" actId="5793"/>
          <ac:spMkLst>
            <pc:docMk/>
            <pc:sldMk cId="1495100971" sldId="281"/>
            <ac:spMk id="8" creationId="{474B578A-31A9-479A-ACB7-A2A87C33EA05}"/>
          </ac:spMkLst>
        </pc:spChg>
        <pc:spChg chg="del mod">
          <ac:chgData name="Tran Qui" userId="9a9255392084834d" providerId="LiveId" clId="{B3AE894C-9E63-44A6-9BE6-1BE18D31E489}" dt="2023-11-29T15:07:25.551" v="352" actId="478"/>
          <ac:spMkLst>
            <pc:docMk/>
            <pc:sldMk cId="1495100971" sldId="281"/>
            <ac:spMk id="10" creationId="{06871BA7-E9C4-45BC-88A9-F63A3CD5005C}"/>
          </ac:spMkLst>
        </pc:spChg>
      </pc:sldChg>
      <pc:sldChg chg="addSp delSp modSp mod addAnim delAnim modAnim">
        <pc:chgData name="Tran Qui" userId="9a9255392084834d" providerId="LiveId" clId="{B3AE894C-9E63-44A6-9BE6-1BE18D31E489}" dt="2023-11-30T03:54:01.869" v="520"/>
        <pc:sldMkLst>
          <pc:docMk/>
          <pc:sldMk cId="3410800008" sldId="282"/>
        </pc:sldMkLst>
        <pc:spChg chg="add mod">
          <ac:chgData name="Tran Qui" userId="9a9255392084834d" providerId="LiveId" clId="{B3AE894C-9E63-44A6-9BE6-1BE18D31E489}" dt="2023-11-29T15:11:40.649" v="379" actId="1076"/>
          <ac:spMkLst>
            <pc:docMk/>
            <pc:sldMk cId="3410800008" sldId="282"/>
            <ac:spMk id="2" creationId="{20997989-2072-4479-A0A3-2D1842C482D8}"/>
          </ac:spMkLst>
        </pc:spChg>
        <pc:spChg chg="mod">
          <ac:chgData name="Tran Qui" userId="9a9255392084834d" providerId="LiveId" clId="{B3AE894C-9E63-44A6-9BE6-1BE18D31E489}" dt="2023-11-29T15:12:05.708" v="392" actId="403"/>
          <ac:spMkLst>
            <pc:docMk/>
            <pc:sldMk cId="3410800008" sldId="282"/>
            <ac:spMk id="8" creationId="{474B578A-31A9-479A-ACB7-A2A87C33EA05}"/>
          </ac:spMkLst>
        </pc:spChg>
        <pc:spChg chg="add del mod">
          <ac:chgData name="Tran Qui" userId="9a9255392084834d" providerId="LiveId" clId="{B3AE894C-9E63-44A6-9BE6-1BE18D31E489}" dt="2023-11-29T15:09:17.593" v="369" actId="1076"/>
          <ac:spMkLst>
            <pc:docMk/>
            <pc:sldMk cId="3410800008" sldId="282"/>
            <ac:spMk id="10" creationId="{06871BA7-E9C4-45BC-88A9-F63A3CD5005C}"/>
          </ac:spMkLst>
        </pc:spChg>
        <pc:spChg chg="add mod">
          <ac:chgData name="Tran Qui" userId="9a9255392084834d" providerId="LiveId" clId="{B3AE894C-9E63-44A6-9BE6-1BE18D31E489}" dt="2023-11-29T15:11:51.656" v="383" actId="1076"/>
          <ac:spMkLst>
            <pc:docMk/>
            <pc:sldMk cId="3410800008" sldId="282"/>
            <ac:spMk id="12" creationId="{A0BE205C-7EB3-4923-99F9-A03E6D0EA949}"/>
          </ac:spMkLst>
        </pc:spChg>
        <pc:picChg chg="add del">
          <ac:chgData name="Tran Qui" userId="9a9255392084834d" providerId="LiveId" clId="{B3AE894C-9E63-44A6-9BE6-1BE18D31E489}" dt="2023-11-29T15:10:25.853" v="372" actId="478"/>
          <ac:picMkLst>
            <pc:docMk/>
            <pc:sldMk cId="3410800008" sldId="282"/>
            <ac:picMk id="6" creationId="{12409F02-8B02-4076-A852-E27367649599}"/>
          </ac:picMkLst>
        </pc:picChg>
        <pc:picChg chg="del mod">
          <ac:chgData name="Tran Qui" userId="9a9255392084834d" providerId="LiveId" clId="{B3AE894C-9E63-44A6-9BE6-1BE18D31E489}" dt="2023-11-29T15:09:51.889" v="371" actId="478"/>
          <ac:picMkLst>
            <pc:docMk/>
            <pc:sldMk cId="3410800008" sldId="282"/>
            <ac:picMk id="7" creationId="{7A4D1037-7AF9-40B3-98C1-155F82128CB5}"/>
          </ac:picMkLst>
        </pc:picChg>
        <pc:picChg chg="add mod">
          <ac:chgData name="Tran Qui" userId="9a9255392084834d" providerId="LiveId" clId="{B3AE894C-9E63-44A6-9BE6-1BE18D31E489}" dt="2023-11-29T15:10:34.360" v="376" actId="1076"/>
          <ac:picMkLst>
            <pc:docMk/>
            <pc:sldMk cId="3410800008" sldId="282"/>
            <ac:picMk id="11" creationId="{24B7E67C-405E-4F93-B48D-6D1CB281EBBB}"/>
          </ac:picMkLst>
        </pc:picChg>
      </pc:sldChg>
      <pc:sldChg chg="modSp mod">
        <pc:chgData name="Tran Qui" userId="9a9255392084834d" providerId="LiveId" clId="{B3AE894C-9E63-44A6-9BE6-1BE18D31E489}" dt="2023-11-29T15:12:31.240" v="396" actId="1076"/>
        <pc:sldMkLst>
          <pc:docMk/>
          <pc:sldMk cId="2006941158" sldId="284"/>
        </pc:sldMkLst>
        <pc:spChg chg="mod">
          <ac:chgData name="Tran Qui" userId="9a9255392084834d" providerId="LiveId" clId="{B3AE894C-9E63-44A6-9BE6-1BE18D31E489}" dt="2023-11-29T15:12:31.240" v="396" actId="1076"/>
          <ac:spMkLst>
            <pc:docMk/>
            <pc:sldMk cId="2006941158" sldId="284"/>
            <ac:spMk id="9" creationId="{4055571D-25DF-4BA6-8E08-56EE0FEF6004}"/>
          </ac:spMkLst>
        </pc:spChg>
      </pc:sldChg>
      <pc:sldChg chg="delSp modSp mod delAnim">
        <pc:chgData name="Tran Qui" userId="9a9255392084834d" providerId="LiveId" clId="{B3AE894C-9E63-44A6-9BE6-1BE18D31E489}" dt="2023-11-29T14:56:15.609" v="235" actId="14100"/>
        <pc:sldMkLst>
          <pc:docMk/>
          <pc:sldMk cId="1382631444" sldId="293"/>
        </pc:sldMkLst>
        <pc:spChg chg="del">
          <ac:chgData name="Tran Qui" userId="9a9255392084834d" providerId="LiveId" clId="{B3AE894C-9E63-44A6-9BE6-1BE18D31E489}" dt="2023-11-29T14:56:11.593" v="234" actId="478"/>
          <ac:spMkLst>
            <pc:docMk/>
            <pc:sldMk cId="1382631444" sldId="293"/>
            <ac:spMk id="20" creationId="{A9C609FA-28D1-4489-BAA6-6676B049B87D}"/>
          </ac:spMkLst>
        </pc:spChg>
        <pc:spChg chg="del">
          <ac:chgData name="Tran Qui" userId="9a9255392084834d" providerId="LiveId" clId="{B3AE894C-9E63-44A6-9BE6-1BE18D31E489}" dt="2023-11-29T14:56:10.862" v="233" actId="478"/>
          <ac:spMkLst>
            <pc:docMk/>
            <pc:sldMk cId="1382631444" sldId="293"/>
            <ac:spMk id="21" creationId="{6668E36D-1A4E-4467-A309-0B2EEF4F5C28}"/>
          </ac:spMkLst>
        </pc:spChg>
        <pc:spChg chg="del">
          <ac:chgData name="Tran Qui" userId="9a9255392084834d" providerId="LiveId" clId="{B3AE894C-9E63-44A6-9BE6-1BE18D31E489}" dt="2023-11-29T14:56:10.177" v="232" actId="478"/>
          <ac:spMkLst>
            <pc:docMk/>
            <pc:sldMk cId="1382631444" sldId="293"/>
            <ac:spMk id="22" creationId="{FF49FB5E-5182-44EC-9A3A-8DCDFFBF4B73}"/>
          </ac:spMkLst>
        </pc:spChg>
        <pc:spChg chg="del">
          <ac:chgData name="Tran Qui" userId="9a9255392084834d" providerId="LiveId" clId="{B3AE894C-9E63-44A6-9BE6-1BE18D31E489}" dt="2023-11-29T14:56:09.105" v="231" actId="478"/>
          <ac:spMkLst>
            <pc:docMk/>
            <pc:sldMk cId="1382631444" sldId="293"/>
            <ac:spMk id="23" creationId="{D1B5813E-E769-466E-B293-DC89BAD4C1FD}"/>
          </ac:spMkLst>
        </pc:spChg>
        <pc:spChg chg="mod">
          <ac:chgData name="Tran Qui" userId="9a9255392084834d" providerId="LiveId" clId="{B3AE894C-9E63-44A6-9BE6-1BE18D31E489}" dt="2023-11-29T14:56:15.609" v="235" actId="14100"/>
          <ac:spMkLst>
            <pc:docMk/>
            <pc:sldMk cId="1382631444" sldId="293"/>
            <ac:spMk id="28" creationId="{EE5C4A40-0755-4CAC-BF66-EB80E7E77D0D}"/>
          </ac:spMkLst>
        </pc:spChg>
      </pc:sldChg>
      <pc:sldChg chg="modAnim">
        <pc:chgData name="Tran Qui" userId="9a9255392084834d" providerId="LiveId" clId="{B3AE894C-9E63-44A6-9BE6-1BE18D31E489}" dt="2023-11-29T14:53:50.924" v="201"/>
        <pc:sldMkLst>
          <pc:docMk/>
          <pc:sldMk cId="3942369207" sldId="372"/>
        </pc:sldMkLst>
      </pc:sldChg>
      <pc:sldChg chg="modSp mod">
        <pc:chgData name="Tran Qui" userId="9a9255392084834d" providerId="LiveId" clId="{B3AE894C-9E63-44A6-9BE6-1BE18D31E489}" dt="2023-11-29T15:14:34.824" v="398" actId="1076"/>
        <pc:sldMkLst>
          <pc:docMk/>
          <pc:sldMk cId="91662241" sldId="374"/>
        </pc:sldMkLst>
        <pc:spChg chg="mod">
          <ac:chgData name="Tran Qui" userId="9a9255392084834d" providerId="LiveId" clId="{B3AE894C-9E63-44A6-9BE6-1BE18D31E489}" dt="2023-11-29T15:14:34.824" v="398" actId="1076"/>
          <ac:spMkLst>
            <pc:docMk/>
            <pc:sldMk cId="91662241" sldId="374"/>
            <ac:spMk id="4" creationId="{C688916D-2AF6-4141-B964-68BDCA66734D}"/>
          </ac:spMkLst>
        </pc:spChg>
      </pc:sldChg>
      <pc:sldChg chg="addSp modSp mod">
        <pc:chgData name="Tran Qui" userId="9a9255392084834d" providerId="LiveId" clId="{B3AE894C-9E63-44A6-9BE6-1BE18D31E489}" dt="2023-11-29T15:28:55.854" v="433" actId="1076"/>
        <pc:sldMkLst>
          <pc:docMk/>
          <pc:sldMk cId="64126423" sldId="375"/>
        </pc:sldMkLst>
        <pc:spChg chg="mod">
          <ac:chgData name="Tran Qui" userId="9a9255392084834d" providerId="LiveId" clId="{B3AE894C-9E63-44A6-9BE6-1BE18D31E489}" dt="2023-11-29T15:14:56.394" v="427" actId="20577"/>
          <ac:spMkLst>
            <pc:docMk/>
            <pc:sldMk cId="64126423" sldId="375"/>
            <ac:spMk id="6" creationId="{728B0C64-928F-4358-99FF-0026E57D76FF}"/>
          </ac:spMkLst>
        </pc:spChg>
        <pc:picChg chg="add mod">
          <ac:chgData name="Tran Qui" userId="9a9255392084834d" providerId="LiveId" clId="{B3AE894C-9E63-44A6-9BE6-1BE18D31E489}" dt="2023-11-29T15:17:00.033" v="429" actId="1076"/>
          <ac:picMkLst>
            <pc:docMk/>
            <pc:sldMk cId="64126423" sldId="375"/>
            <ac:picMk id="5" creationId="{211E98CA-4CDD-4E95-B666-5AAB5FD5F69F}"/>
          </ac:picMkLst>
        </pc:picChg>
        <pc:picChg chg="add mod">
          <ac:chgData name="Tran Qui" userId="9a9255392084834d" providerId="LiveId" clId="{B3AE894C-9E63-44A6-9BE6-1BE18D31E489}" dt="2023-11-29T15:28:55.854" v="433" actId="1076"/>
          <ac:picMkLst>
            <pc:docMk/>
            <pc:sldMk cId="64126423" sldId="375"/>
            <ac:picMk id="7" creationId="{E0A8697E-A172-4C36-865B-4880E3353FBD}"/>
          </ac:picMkLst>
        </pc:picChg>
      </pc:sldChg>
    </pc:docChg>
  </pc:docChgLst>
  <pc:docChgLst>
    <pc:chgData name="Tran Qui" userId="9a9255392084834d" providerId="LiveId" clId="{50595CBA-382F-4932-96FC-191CFBD49F9D}"/>
    <pc:docChg chg="delSld modSld modSection">
      <pc:chgData name="Tran Qui" userId="9a9255392084834d" providerId="LiveId" clId="{50595CBA-382F-4932-96FC-191CFBD49F9D}" dt="2023-11-30T05:10:52.316" v="28" actId="2696"/>
      <pc:docMkLst>
        <pc:docMk/>
      </pc:docMkLst>
      <pc:sldChg chg="modSp mod">
        <pc:chgData name="Tran Qui" userId="9a9255392084834d" providerId="LiveId" clId="{50595CBA-382F-4932-96FC-191CFBD49F9D}" dt="2023-11-30T05:02:41.829" v="27" actId="20577"/>
        <pc:sldMkLst>
          <pc:docMk/>
          <pc:sldMk cId="1176090313" sldId="280"/>
        </pc:sldMkLst>
        <pc:spChg chg="mod">
          <ac:chgData name="Tran Qui" userId="9a9255392084834d" providerId="LiveId" clId="{50595CBA-382F-4932-96FC-191CFBD49F9D}" dt="2023-11-30T05:02:41.829" v="27" actId="20577"/>
          <ac:spMkLst>
            <pc:docMk/>
            <pc:sldMk cId="1176090313" sldId="280"/>
            <ac:spMk id="9" creationId="{522994A8-5154-4B10-B423-298CFF2F40B3}"/>
          </ac:spMkLst>
        </pc:spChg>
      </pc:sldChg>
      <pc:sldChg chg="del">
        <pc:chgData name="Tran Qui" userId="9a9255392084834d" providerId="LiveId" clId="{50595CBA-382F-4932-96FC-191CFBD49F9D}" dt="2023-11-30T05:10:52.316" v="28" actId="2696"/>
        <pc:sldMkLst>
          <pc:docMk/>
          <pc:sldMk cId="3942369207" sldId="3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070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2731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400" y="2023500"/>
            <a:ext cx="7717200" cy="10965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grpSp>
        <p:nvGrpSpPr>
          <p:cNvPr id="10" name="Google Shape;10;p2"/>
          <p:cNvGrpSpPr/>
          <p:nvPr/>
        </p:nvGrpSpPr>
        <p:grpSpPr>
          <a:xfrm>
            <a:off x="-2177175" y="304800"/>
            <a:ext cx="12421925" cy="6694800"/>
            <a:chOff x="-2177175" y="304800"/>
            <a:chExt cx="12421925" cy="6694800"/>
          </a:xfrm>
        </p:grpSpPr>
        <p:pic>
          <p:nvPicPr>
            <p:cNvPr id="11" name="Google Shape;11;p2"/>
            <p:cNvPicPr preferRelativeResize="0"/>
            <p:nvPr/>
          </p:nvPicPr>
          <p:blipFill rotWithShape="1">
            <a:blip r:embed="rId2">
              <a:alphaModFix/>
            </a:blip>
            <a:srcRect l="18492" t="14228" r="12145" b="18272"/>
            <a:stretch/>
          </p:blipFill>
          <p:spPr>
            <a:xfrm>
              <a:off x="7890650" y="3797388"/>
              <a:ext cx="2354100" cy="2349900"/>
            </a:xfrm>
            <a:prstGeom prst="ellipse">
              <a:avLst/>
            </a:prstGeom>
            <a:noFill/>
            <a:ln>
              <a:noFill/>
            </a:ln>
          </p:spPr>
        </p:pic>
        <p:sp>
          <p:nvSpPr>
            <p:cNvPr id="12" name="Google Shape;12;p2"/>
            <p:cNvSpPr/>
            <p:nvPr/>
          </p:nvSpPr>
          <p:spPr>
            <a:xfrm>
              <a:off x="-2177175" y="379740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512500" y="304800"/>
              <a:ext cx="326700" cy="490050"/>
              <a:chOff x="7388600" y="376150"/>
              <a:chExt cx="326700" cy="490050"/>
            </a:xfrm>
          </p:grpSpPr>
          <p:sp>
            <p:nvSpPr>
              <p:cNvPr id="14" name="Google Shape;14;p2"/>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715295" y="4551962"/>
              <a:ext cx="501259" cy="104071"/>
              <a:chOff x="6329500" y="-1097725"/>
              <a:chExt cx="744150" cy="154500"/>
            </a:xfrm>
          </p:grpSpPr>
          <p:sp>
            <p:nvSpPr>
              <p:cNvPr id="17" name="Google Shape;17;p2"/>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511900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3419756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sp>
        <p:nvSpPr>
          <p:cNvPr id="128" name="Google Shape;128;p15"/>
          <p:cNvSpPr txBox="1">
            <a:spLocks noGrp="1"/>
          </p:cNvSpPr>
          <p:nvPr>
            <p:ph type="subTitle" idx="1"/>
          </p:nvPr>
        </p:nvSpPr>
        <p:spPr>
          <a:xfrm>
            <a:off x="720000" y="1491300"/>
            <a:ext cx="3963600" cy="18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grpSp>
        <p:nvGrpSpPr>
          <p:cNvPr id="129" name="Google Shape;129;p15"/>
          <p:cNvGrpSpPr/>
          <p:nvPr/>
        </p:nvGrpSpPr>
        <p:grpSpPr>
          <a:xfrm>
            <a:off x="-2243986" y="-895594"/>
            <a:ext cx="3202200" cy="8120707"/>
            <a:chOff x="-2243986" y="-895594"/>
            <a:chExt cx="3202200" cy="8120707"/>
          </a:xfrm>
        </p:grpSpPr>
        <p:sp>
          <p:nvSpPr>
            <p:cNvPr id="130" name="Google Shape;130;p15"/>
            <p:cNvSpPr/>
            <p:nvPr/>
          </p:nvSpPr>
          <p:spPr>
            <a:xfrm>
              <a:off x="-2243986" y="4022913"/>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5"/>
            <p:cNvPicPr preferRelativeResize="0"/>
            <p:nvPr/>
          </p:nvPicPr>
          <p:blipFill rotWithShape="1">
            <a:blip r:embed="rId2">
              <a:alphaModFix/>
            </a:blip>
            <a:srcRect l="32845" t="16173" r="30417" b="46968"/>
            <a:stretch/>
          </p:blipFill>
          <p:spPr>
            <a:xfrm flipH="1">
              <a:off x="-868122" y="-895594"/>
              <a:ext cx="1748400" cy="1752000"/>
            </a:xfrm>
            <a:prstGeom prst="ellipse">
              <a:avLst/>
            </a:prstGeom>
            <a:noFill/>
            <a:ln>
              <a:noFill/>
            </a:ln>
          </p:spPr>
        </p:pic>
      </p:grpSp>
      <p:sp>
        <p:nvSpPr>
          <p:cNvPr id="132" name="Google Shape;13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433513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3986200" y="1503900"/>
            <a:ext cx="4442700" cy="14889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b="0">
                <a:latin typeface="Chivo"/>
                <a:ea typeface="Chivo"/>
                <a:cs typeface="Chivo"/>
                <a:sym typeface="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986200" y="3274750"/>
            <a:ext cx="3959700" cy="4251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0" y="1549975"/>
            <a:ext cx="3618300" cy="2089800"/>
          </a:xfrm>
          <a:prstGeom prst="rect">
            <a:avLst/>
          </a:prstGeom>
          <a:noFill/>
          <a:ln>
            <a:noFill/>
          </a:ln>
        </p:spPr>
      </p:sp>
    </p:spTree>
    <p:extLst>
      <p:ext uri="{BB962C8B-B14F-4D97-AF65-F5344CB8AC3E}">
        <p14:creationId xmlns:p14="http://schemas.microsoft.com/office/powerpoint/2010/main" val="112336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436"/>
        <p:cNvGrpSpPr/>
        <p:nvPr/>
      </p:nvGrpSpPr>
      <p:grpSpPr>
        <a:xfrm>
          <a:off x="0" y="0"/>
          <a:ext cx="0" cy="0"/>
          <a:chOff x="0" y="0"/>
          <a:chExt cx="0" cy="0"/>
        </a:xfrm>
      </p:grpSpPr>
      <p:sp>
        <p:nvSpPr>
          <p:cNvPr id="2438" name="Google Shape;2438;p18"/>
          <p:cNvSpPr txBox="1">
            <a:spLocks noGrp="1"/>
          </p:cNvSpPr>
          <p:nvPr>
            <p:ph type="title"/>
          </p:nvPr>
        </p:nvSpPr>
        <p:spPr>
          <a:xfrm>
            <a:off x="720000" y="445025"/>
            <a:ext cx="413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9" name="Google Shape;2439;p18"/>
          <p:cNvSpPr txBox="1">
            <a:spLocks noGrp="1"/>
          </p:cNvSpPr>
          <p:nvPr>
            <p:ph type="subTitle" idx="1"/>
          </p:nvPr>
        </p:nvSpPr>
        <p:spPr>
          <a:xfrm>
            <a:off x="720000" y="1484450"/>
            <a:ext cx="33957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0" name="Google Shape;2440;p18"/>
          <p:cNvSpPr>
            <a:spLocks noGrp="1"/>
          </p:cNvSpPr>
          <p:nvPr>
            <p:ph type="pic" idx="2"/>
          </p:nvPr>
        </p:nvSpPr>
        <p:spPr>
          <a:xfrm>
            <a:off x="6520600" y="1325600"/>
            <a:ext cx="1908300" cy="3282900"/>
          </a:xfrm>
          <a:prstGeom prst="rect">
            <a:avLst/>
          </a:prstGeom>
          <a:noFill/>
          <a:ln>
            <a:noFill/>
          </a:ln>
        </p:spPr>
      </p:sp>
      <p:sp>
        <p:nvSpPr>
          <p:cNvPr id="2441" name="Google Shape;2441;p18"/>
          <p:cNvSpPr>
            <a:spLocks noGrp="1"/>
          </p:cNvSpPr>
          <p:nvPr>
            <p:ph type="pic" idx="3"/>
          </p:nvPr>
        </p:nvSpPr>
        <p:spPr>
          <a:xfrm>
            <a:off x="715100" y="2518700"/>
            <a:ext cx="3618300" cy="2089800"/>
          </a:xfrm>
          <a:prstGeom prst="rect">
            <a:avLst/>
          </a:prstGeom>
          <a:noFill/>
          <a:ln>
            <a:noFill/>
          </a:ln>
        </p:spPr>
      </p:sp>
      <p:sp>
        <p:nvSpPr>
          <p:cNvPr id="2442" name="Google Shape;2442;p18"/>
          <p:cNvSpPr>
            <a:spLocks noGrp="1"/>
          </p:cNvSpPr>
          <p:nvPr>
            <p:ph type="pic" idx="4"/>
          </p:nvPr>
        </p:nvSpPr>
        <p:spPr>
          <a:xfrm>
            <a:off x="4472850" y="1325600"/>
            <a:ext cx="1908300" cy="3282900"/>
          </a:xfrm>
          <a:prstGeom prst="rect">
            <a:avLst/>
          </a:prstGeom>
          <a:noFill/>
          <a:ln>
            <a:noFill/>
          </a:ln>
        </p:spPr>
      </p:sp>
    </p:spTree>
    <p:extLst>
      <p:ext uri="{BB962C8B-B14F-4D97-AF65-F5344CB8AC3E}">
        <p14:creationId xmlns:p14="http://schemas.microsoft.com/office/powerpoint/2010/main" val="172406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9885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0"/>
        <p:cNvGrpSpPr/>
        <p:nvPr/>
      </p:nvGrpSpPr>
      <p:grpSpPr>
        <a:xfrm>
          <a:off x="0" y="0"/>
          <a:ext cx="0" cy="0"/>
          <a:chOff x="0" y="0"/>
          <a:chExt cx="0" cy="0"/>
        </a:xfrm>
      </p:grpSpPr>
    </p:spTree>
    <p:extLst>
      <p:ext uri="{BB962C8B-B14F-4D97-AF65-F5344CB8AC3E}">
        <p14:creationId xmlns:p14="http://schemas.microsoft.com/office/powerpoint/2010/main" val="389668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0927337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1pPr>
            <a:lvl2pPr lvl="1"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2pPr>
            <a:lvl3pPr lvl="2"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3pPr>
            <a:lvl4pPr lvl="3"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4pPr>
            <a:lvl5pPr lvl="4"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5pPr>
            <a:lvl6pPr lvl="5"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6pPr>
            <a:lvl7pPr lvl="6"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7pPr>
            <a:lvl8pPr lvl="7"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8pPr>
            <a:lvl9pPr lvl="8"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1pPr>
            <a:lvl2pPr marL="914400" lvl="1"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marL="1371600" lvl="2"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marL="1828800" lvl="3"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marL="2286000" lvl="4"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marL="2743200" lvl="5"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marL="3200400" lvl="6"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marL="3657600" lvl="7"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marL="4114800" lvl="8" indent="-317500">
              <a:lnSpc>
                <a:spcPct val="115000"/>
              </a:lnSpc>
              <a:spcBef>
                <a:spcPts val="1600"/>
              </a:spcBef>
              <a:spcAft>
                <a:spcPts val="1600"/>
              </a:spcAft>
              <a:buClr>
                <a:schemeClr val="dk1"/>
              </a:buClr>
              <a:buSzPts val="1400"/>
              <a:buFont typeface="Questrial"/>
              <a:buChar char="■"/>
              <a:defRPr>
                <a:solidFill>
                  <a:schemeClr val="dk1"/>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1703981400"/>
      </p:ext>
    </p:extLst>
  </p:cSld>
  <p:clrMap bg1="lt1" tx1="dk1" bg2="dk2" tx2="lt2" accent1="accent1" accent2="accent2" accent3="accent3" accent4="accent4" accent5="accent5" accent6="accent6" hlink="hlink" folHlink="folHlink"/>
  <p:sldLayoutIdLst>
    <p:sldLayoutId id="2147483678" r:id="rId1"/>
    <p:sldLayoutId id="2147483686" r:id="rId2"/>
    <p:sldLayoutId id="2147483691" r:id="rId3"/>
    <p:sldLayoutId id="2147483695" r:id="rId4"/>
    <p:sldLayoutId id="2147483696" r:id="rId5"/>
    <p:sldLayoutId id="2147483701"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9" name="Google Shape;159;p1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08387405"/>
      </p:ext>
    </p:extLst>
  </p:cSld>
  <p:clrMap bg1="lt1" tx1="dk1" bg2="dk2" tx2="lt2" accent1="accent1" accent2="accent2" accent3="accent3" accent4="accent4" accent5="accent5" accent6="accent6" hlink="hlink" folHlink="folHlink"/>
  <p:sldLayoutIdLst>
    <p:sldLayoutId id="2147483699" r:id="rId1"/>
    <p:sldLayoutId id="214748370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Flutter Advantages and Why You Should Try Flutter - Rumbum">
            <a:extLst>
              <a:ext uri="{FF2B5EF4-FFF2-40B4-BE49-F238E27FC236}">
                <a16:creationId xmlns:a16="http://schemas.microsoft.com/office/drawing/2014/main" id="{9F033187-FD7A-4453-89FF-9A2317513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FE70126-2C03-44DD-9E5B-1E31ED481065}"/>
              </a:ext>
            </a:extLst>
          </p:cNvPr>
          <p:cNvSpPr>
            <a:spLocks noGrp="1"/>
          </p:cNvSpPr>
          <p:nvPr>
            <p:ph type="title"/>
          </p:nvPr>
        </p:nvSpPr>
        <p:spPr>
          <a:xfrm>
            <a:off x="2948964" y="157398"/>
            <a:ext cx="6018766" cy="1162935"/>
          </a:xfrm>
        </p:spPr>
        <p:txBody>
          <a:bodyPr/>
          <a:lstStyle/>
          <a:p>
            <a:pPr algn="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Tìm</a:t>
            </a:r>
            <a:r>
              <a:rPr lang="en-US"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hiểu</a:t>
            </a:r>
            <a:r>
              <a:rPr lang="en-US"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công</a:t>
            </a:r>
            <a:r>
              <a:rPr lang="en-US"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nghệ</a:t>
            </a:r>
            <a:r>
              <a:rPr lang="en-US" b="1" dirty="0">
                <a:solidFill>
                  <a:srgbClr val="FFFFFF"/>
                </a:solidFill>
                <a:latin typeface="Roboto" panose="02000000000000000000" pitchFamily="2" charset="0"/>
                <a:ea typeface="Roboto" panose="02000000000000000000" pitchFamily="2" charset="0"/>
                <a:cs typeface="Roboto" panose="02000000000000000000" pitchFamily="2" charset="0"/>
              </a:rPr>
              <a:t> Flutter </a:t>
            </a: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Lập</a:t>
            </a:r>
            <a:r>
              <a:rPr lang="en-US"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trình</a:t>
            </a:r>
            <a:r>
              <a:rPr lang="en-US" b="1" dirty="0">
                <a:solidFill>
                  <a:srgbClr val="FFFFFF"/>
                </a:solidFill>
                <a:latin typeface="Roboto" panose="02000000000000000000" pitchFamily="2" charset="0"/>
                <a:ea typeface="Roboto" panose="02000000000000000000" pitchFamily="2" charset="0"/>
                <a:cs typeface="Roboto" panose="02000000000000000000" pitchFamily="2" charset="0"/>
              </a:rPr>
              <a:t> di </a:t>
            </a:r>
            <a:r>
              <a:rPr lang="en-US" b="1" dirty="0" err="1">
                <a:solidFill>
                  <a:srgbClr val="FFFFFF"/>
                </a:solidFill>
                <a:latin typeface="Roboto" panose="02000000000000000000" pitchFamily="2" charset="0"/>
                <a:ea typeface="Roboto" panose="02000000000000000000" pitchFamily="2" charset="0"/>
                <a:cs typeface="Roboto" panose="02000000000000000000" pitchFamily="2" charset="0"/>
              </a:rPr>
              <a:t>động</a:t>
            </a:r>
            <a:endParaRPr lang="en-US" b="1"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 name="Title 2">
            <a:extLst>
              <a:ext uri="{FF2B5EF4-FFF2-40B4-BE49-F238E27FC236}">
                <a16:creationId xmlns:a16="http://schemas.microsoft.com/office/drawing/2014/main" id="{D8982110-BD8F-755D-8707-A0639CB098B3}"/>
              </a:ext>
            </a:extLst>
          </p:cNvPr>
          <p:cNvSpPr txBox="1">
            <a:spLocks/>
          </p:cNvSpPr>
          <p:nvPr/>
        </p:nvSpPr>
        <p:spPr>
          <a:xfrm>
            <a:off x="176270" y="157398"/>
            <a:ext cx="1906530" cy="1162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1pPr>
            <a:lvl2pPr marR="0" lvl="1"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2pPr>
            <a:lvl3pPr marR="0" lvl="2"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3pPr>
            <a:lvl4pPr marR="0" lvl="3"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4pPr>
            <a:lvl5pPr marR="0" lvl="4"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5pPr>
            <a:lvl6pPr marR="0" lvl="5"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6pPr>
            <a:lvl7pPr marR="0" lvl="6"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7pPr>
            <a:lvl8pPr marR="0" lvl="7"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8pPr>
            <a:lvl9pPr marR="0" lvl="8"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9pPr>
          </a:lstStyle>
          <a:p>
            <a:r>
              <a:rPr lang="en-US" sz="2400" dirty="0" err="1">
                <a:solidFill>
                  <a:srgbClr val="FFFFFF"/>
                </a:solidFill>
                <a:latin typeface="Roboto" panose="02000000000000000000" pitchFamily="2" charset="0"/>
                <a:ea typeface="Roboto" panose="02000000000000000000" pitchFamily="2" charset="0"/>
                <a:cs typeface="Roboto" panose="02000000000000000000" pitchFamily="2" charset="0"/>
              </a:rPr>
              <a:t>Nhóm</a:t>
            </a:r>
            <a:r>
              <a:rPr lang="en-US" sz="2400" dirty="0">
                <a:solidFill>
                  <a:srgbClr val="FFFFFF"/>
                </a:solidFill>
                <a:latin typeface="Roboto" panose="02000000000000000000" pitchFamily="2" charset="0"/>
                <a:ea typeface="Roboto" panose="02000000000000000000" pitchFamily="2" charset="0"/>
                <a:cs typeface="Roboto" panose="02000000000000000000" pitchFamily="2" charset="0"/>
              </a:rPr>
              <a:t> 8</a:t>
            </a:r>
          </a:p>
        </p:txBody>
      </p:sp>
    </p:spTree>
    <p:extLst>
      <p:ext uri="{BB962C8B-B14F-4D97-AF65-F5344CB8AC3E}">
        <p14:creationId xmlns:p14="http://schemas.microsoft.com/office/powerpoint/2010/main" val="181891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9E63C3-EBC4-4DBF-B477-E7C2B136E413}"/>
              </a:ext>
            </a:extLst>
          </p:cNvPr>
          <p:cNvSpPr txBox="1"/>
          <p:nvPr/>
        </p:nvSpPr>
        <p:spPr>
          <a:xfrm>
            <a:off x="884419" y="112426"/>
            <a:ext cx="7477527"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Những</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đặc</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điểm</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nổi</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bật</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của</a:t>
            </a:r>
            <a:r>
              <a:rPr lang="en-US" sz="3500" b="1" dirty="0">
                <a:latin typeface="Times New Roman" panose="02020603050405020304" pitchFamily="18" charset="0"/>
                <a:cs typeface="Times New Roman" panose="02020603050405020304" pitchFamily="18" charset="0"/>
              </a:rPr>
              <a:t> Dart</a:t>
            </a:r>
          </a:p>
        </p:txBody>
      </p:sp>
      <p:sp>
        <p:nvSpPr>
          <p:cNvPr id="11" name="TextBox 10">
            <a:extLst>
              <a:ext uri="{FF2B5EF4-FFF2-40B4-BE49-F238E27FC236}">
                <a16:creationId xmlns:a16="http://schemas.microsoft.com/office/drawing/2014/main" id="{1AB95B2E-2011-4736-8B61-001E9D086555}"/>
              </a:ext>
            </a:extLst>
          </p:cNvPr>
          <p:cNvSpPr txBox="1"/>
          <p:nvPr/>
        </p:nvSpPr>
        <p:spPr>
          <a:xfrm>
            <a:off x="142240" y="877342"/>
            <a:ext cx="6577043" cy="3741409"/>
          </a:xfrm>
          <a:prstGeom prst="rect">
            <a:avLst/>
          </a:prstGeom>
          <a:noFill/>
        </p:spPr>
        <p:txBody>
          <a:bodyPr wrap="square" rtlCol="0">
            <a:spAutoFit/>
          </a:bodyPr>
          <a:lstStyle/>
          <a:p>
            <a:pPr algn="just">
              <a:lnSpc>
                <a:spcPct val="150000"/>
              </a:lnSpc>
            </a:pPr>
            <a:r>
              <a:rPr lang="en-US" sz="1600" b="1" dirty="0" err="1">
                <a:latin typeface="Times New Roman" panose="02020603050405020304" pitchFamily="18" charset="0"/>
                <a:cs typeface="Times New Roman" panose="02020603050405020304" pitchFamily="18" charset="0"/>
              </a:rPr>
              <a:t>Cú</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pháp</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đơn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giản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dễ</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học</a:t>
            </a: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vi-VN" sz="1600" kern="100" dirty="0">
                <a:effectLst/>
                <a:latin typeface="Times New Roman" panose="02020603050405020304" pitchFamily="18" charset="0"/>
                <a:ea typeface="Aptos"/>
                <a:cs typeface="Times New Roman" panose="02020603050405020304" pitchFamily="18" charset="0"/>
              </a:rPr>
              <a:t>Dart có cú pháp đơn giản, giúp dễ hiểu và học nhanh chóng. Cú pháp của Dart khá tương tự với C#, Java và JavaScript. Do đó, bất kỳ ai đã quen với cú pháp của những ngôn ngữ này có thể dễ dàng học và hiểu cú pháp của Dart.</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err="1">
                <a:latin typeface="Times New Roman" panose="02020603050405020304" pitchFamily="18" charset="0"/>
                <a:cs typeface="Times New Roman" panose="02020603050405020304" pitchFamily="18" charset="0"/>
              </a:rPr>
              <a:t>Hiệu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suất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cao</a:t>
            </a: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vi-VN" sz="1600" dirty="0">
                <a:latin typeface="Times New Roman" panose="02020603050405020304" pitchFamily="18" charset="0"/>
                <a:cs typeface="Times New Roman" panose="02020603050405020304" pitchFamily="18" charset="0"/>
              </a:rPr>
              <a:t>Dart được thiết kế để đạt hiệu suất cao khi chạy trên mọi thiết bị và nền tảng. Điều này đạt được nhờ vào khả năng biên dịch Ahead-Of-Time (AOT) của Dart</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giúp cải thiện đáng kể tốc độ và hiệu suất của ứng dụng. Điều này đặc biệt quan trọng đối với các ứng dụng di động và ứng dụng yêu cầu hiệu suất cao.</a:t>
            </a:r>
            <a:endParaRPr lang="en-US" sz="1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0C5CC03-DCFC-4265-B87C-9F193D9132AB}"/>
              </a:ext>
            </a:extLst>
          </p:cNvPr>
          <p:cNvPicPr>
            <a:picLocks noChangeAspect="1"/>
          </p:cNvPicPr>
          <p:nvPr/>
        </p:nvPicPr>
        <p:blipFill rotWithShape="1">
          <a:blip r:embed="rId2"/>
          <a:srcRect r="58114"/>
          <a:stretch/>
        </p:blipFill>
        <p:spPr>
          <a:xfrm>
            <a:off x="6719284" y="885711"/>
            <a:ext cx="2112353" cy="1851899"/>
          </a:xfrm>
          <a:prstGeom prst="rect">
            <a:avLst/>
          </a:prstGeom>
        </p:spPr>
      </p:pic>
    </p:spTree>
    <p:extLst>
      <p:ext uri="{BB962C8B-B14F-4D97-AF65-F5344CB8AC3E}">
        <p14:creationId xmlns:p14="http://schemas.microsoft.com/office/powerpoint/2010/main" val="172028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AB95B2E-2011-4736-8B61-001E9D086555}"/>
              </a:ext>
            </a:extLst>
          </p:cNvPr>
          <p:cNvSpPr txBox="1"/>
          <p:nvPr/>
        </p:nvSpPr>
        <p:spPr>
          <a:xfrm>
            <a:off x="323821" y="634251"/>
            <a:ext cx="8496357" cy="1375826"/>
          </a:xfrm>
          <a:prstGeom prst="rect">
            <a:avLst/>
          </a:prstGeom>
          <a:noFill/>
        </p:spPr>
        <p:txBody>
          <a:bodyPr wrap="square" rtlCol="0">
            <a:spAutoFit/>
          </a:bodyPr>
          <a:lstStyle/>
          <a:p>
            <a:pPr algn="just">
              <a:lnSpc>
                <a:spcPct val="150000"/>
              </a:lnSpc>
            </a:pPr>
            <a:r>
              <a:rPr lang="en-US" sz="1800" b="1" dirty="0" err="1">
                <a:latin typeface="Times New Roman" panose="02020603050405020304" pitchFamily="18" charset="0"/>
                <a:cs typeface="Times New Roman" panose="02020603050405020304" pitchFamily="18" charset="0"/>
              </a:rPr>
              <a:t>Hỗ</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lập</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trình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hướng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đối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tượng</a:t>
            </a:r>
            <a:endParaRPr lang="en-US" sz="1800" b="1" dirty="0">
              <a:latin typeface="Times New Roman" panose="02020603050405020304" pitchFamily="18" charset="0"/>
              <a:cs typeface="Times New Roman" panose="02020603050405020304" pitchFamily="18" charset="0"/>
            </a:endParaRPr>
          </a:p>
          <a:p>
            <a:pPr algn="just">
              <a:lnSpc>
                <a:spcPct val="150000"/>
              </a:lnSpc>
            </a:pPr>
            <a:r>
              <a:rPr lang="en-GB" sz="2000" kern="100" dirty="0" err="1">
                <a:latin typeface="Times New Roman" panose="02020603050405020304" pitchFamily="18" charset="0"/>
                <a:ea typeface="Aptos"/>
                <a:cs typeface="Times New Roman" panose="02020603050405020304" pitchFamily="18" charset="0"/>
              </a:rPr>
              <a:t>G</a:t>
            </a:r>
            <a:r>
              <a:rPr lang="en-GB" sz="2000" kern="100" dirty="0" err="1">
                <a:effectLst/>
                <a:latin typeface="Times New Roman" panose="02020603050405020304" pitchFamily="18" charset="0"/>
                <a:ea typeface="Aptos"/>
                <a:cs typeface="Times New Roman" panose="02020603050405020304" pitchFamily="18" charset="0"/>
              </a:rPr>
              <a:t>iúp</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các</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lập</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trình</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viên</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tổ</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chức</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mã</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nguồn</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một</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cách</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rõ</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ràng</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và</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dễ</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quản</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lý</a:t>
            </a:r>
            <a:r>
              <a:rPr lang="en-GB" sz="2000" kern="100" dirty="0">
                <a:latin typeface="Times New Roman" panose="02020603050405020304" pitchFamily="18" charset="0"/>
                <a:ea typeface="Aptos"/>
                <a:cs typeface="Times New Roman" panose="02020603050405020304" pitchFamily="18" charset="0"/>
              </a:rPr>
              <a:t> </a:t>
            </a:r>
            <a:r>
              <a:rPr lang="en-GB" sz="2000" kern="100" dirty="0" err="1">
                <a:latin typeface="Times New Roman" panose="02020603050405020304" pitchFamily="18" charset="0"/>
                <a:ea typeface="Aptos"/>
                <a:cs typeface="Times New Roman" panose="02020603050405020304" pitchFamily="18" charset="0"/>
              </a:rPr>
              <a:t>và</a:t>
            </a:r>
            <a:r>
              <a:rPr lang="en-GB" sz="2000" kern="100" dirty="0">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giúp</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tái</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sử</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dụng</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mã</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và</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phát</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triển</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các</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ứng</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dụng</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phức</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tạp</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hơn</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một</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cách</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hiệu</a:t>
            </a:r>
            <a:r>
              <a:rPr lang="en-GB" sz="2000" kern="100" dirty="0">
                <a:effectLst/>
                <a:latin typeface="Times New Roman" panose="02020603050405020304" pitchFamily="18" charset="0"/>
                <a:ea typeface="Aptos"/>
                <a:cs typeface="Times New Roman" panose="02020603050405020304" pitchFamily="18" charset="0"/>
              </a:rPr>
              <a:t> </a:t>
            </a:r>
            <a:r>
              <a:rPr lang="en-GB" sz="2000" kern="100" dirty="0" err="1">
                <a:effectLst/>
                <a:latin typeface="Times New Roman" panose="02020603050405020304" pitchFamily="18" charset="0"/>
                <a:ea typeface="Aptos"/>
                <a:cs typeface="Times New Roman" panose="02020603050405020304" pitchFamily="18" charset="0"/>
              </a:rPr>
              <a:t>quả</a:t>
            </a:r>
            <a:r>
              <a:rPr lang="en-GB" sz="2000" kern="100" dirty="0">
                <a:effectLst/>
                <a:latin typeface="Times New Roman" panose="02020603050405020304" pitchFamily="18" charset="0"/>
                <a:ea typeface="Aptos"/>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5122" name="Picture 2" descr="What is Object Oriented Programming (OOP)? (With Examples)">
            <a:extLst>
              <a:ext uri="{FF2B5EF4-FFF2-40B4-BE49-F238E27FC236}">
                <a16:creationId xmlns:a16="http://schemas.microsoft.com/office/drawing/2014/main" id="{4B81F73B-761B-84E9-C78A-90C19A20B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010" y="2289508"/>
            <a:ext cx="4391977" cy="285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91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7156E-DAA1-3884-D253-A954D917CE57}"/>
              </a:ext>
            </a:extLst>
          </p:cNvPr>
          <p:cNvSpPr txBox="1"/>
          <p:nvPr/>
        </p:nvSpPr>
        <p:spPr>
          <a:xfrm>
            <a:off x="851642" y="302090"/>
            <a:ext cx="7653379" cy="2166234"/>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Null Safety</a:t>
            </a:r>
          </a:p>
          <a:p>
            <a:pPr algn="just">
              <a:lnSpc>
                <a:spcPct val="150000"/>
              </a:lnSpc>
            </a:pPr>
            <a:r>
              <a:rPr lang="en-GB" sz="1800" kern="100" dirty="0" err="1">
                <a:effectLst/>
                <a:latin typeface="Times New Roman" panose="02020603050405020304" pitchFamily="18" charset="0"/>
                <a:ea typeface="Aptos"/>
                <a:cs typeface="Times New Roman" panose="02020603050405020304" pitchFamily="18" charset="0"/>
              </a:rPr>
              <a:t>Giúp</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ngăn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chặn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các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lỗi</a:t>
            </a:r>
            <a:r>
              <a:rPr lang="en-GB" sz="1800" kern="100" dirty="0">
                <a:effectLst/>
                <a:latin typeface="Times New Roman" panose="02020603050405020304" pitchFamily="18" charset="0"/>
                <a:ea typeface="Aptos"/>
                <a:cs typeface="Times New Roman" panose="02020603050405020304" pitchFamily="18" charset="0"/>
              </a:rPr>
              <a:t> runtime </a:t>
            </a:r>
            <a:r>
              <a:rPr lang="en-GB" sz="1800" kern="100" dirty="0" err="1">
                <a:effectLst/>
                <a:latin typeface="Times New Roman" panose="02020603050405020304" pitchFamily="18" charset="0"/>
                <a:ea typeface="Aptos"/>
                <a:cs typeface="Times New Roman" panose="02020603050405020304" pitchFamily="18" charset="0"/>
              </a:rPr>
              <a:t>liên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quan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đến</a:t>
            </a:r>
            <a:r>
              <a:rPr lang="en-GB" sz="1800" kern="100" dirty="0">
                <a:effectLst/>
                <a:latin typeface="Times New Roman" panose="02020603050405020304" pitchFamily="18" charset="0"/>
                <a:ea typeface="Aptos"/>
                <a:cs typeface="Times New Roman" panose="02020603050405020304" pitchFamily="18" charset="0"/>
              </a:rPr>
              <a:t> null </a:t>
            </a:r>
            <a:r>
              <a:rPr lang="en-GB" sz="1800" kern="100" dirty="0" err="1">
                <a:effectLst/>
                <a:latin typeface="Times New Roman" panose="02020603050405020304" pitchFamily="18" charset="0"/>
                <a:ea typeface="Aptos"/>
                <a:cs typeface="Times New Roman" panose="02020603050405020304" pitchFamily="18" charset="0"/>
              </a:rPr>
              <a:t>bằng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cách</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đảm</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bảo</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rằng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các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biến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không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thể</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chứa</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giá</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trị</a:t>
            </a:r>
            <a:r>
              <a:rPr lang="en-GB" sz="1800" kern="100" dirty="0">
                <a:effectLst/>
                <a:latin typeface="Times New Roman" panose="02020603050405020304" pitchFamily="18" charset="0"/>
                <a:ea typeface="Aptos"/>
                <a:cs typeface="Times New Roman" panose="02020603050405020304" pitchFamily="18" charset="0"/>
              </a:rPr>
              <a:t> null </a:t>
            </a:r>
            <a:r>
              <a:rPr lang="en-GB" sz="1800" kern="100" dirty="0" err="1">
                <a:effectLst/>
                <a:latin typeface="Times New Roman" panose="02020603050405020304" pitchFamily="18" charset="0"/>
                <a:ea typeface="Aptos"/>
                <a:cs typeface="Times New Roman" panose="02020603050405020304" pitchFamily="18" charset="0"/>
              </a:rPr>
              <a:t>trừ</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được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khai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báo</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rõ</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ràng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Cải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thiện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độ</a:t>
            </a:r>
            <a:r>
              <a:rPr lang="en-GB" sz="1800" kern="100" dirty="0">
                <a:effectLst/>
                <a:latin typeface="Times New Roman" panose="02020603050405020304" pitchFamily="18" charset="0"/>
                <a:ea typeface="Aptos"/>
                <a:cs typeface="Times New Roman" panose="02020603050405020304" pitchFamily="18" charset="0"/>
              </a:rPr>
              <a:t> an </a:t>
            </a:r>
            <a:r>
              <a:rPr lang="en-GB" sz="1800" kern="100" dirty="0" err="1">
                <a:effectLst/>
                <a:latin typeface="Times New Roman" panose="02020603050405020304" pitchFamily="18" charset="0"/>
                <a:ea typeface="Aptos"/>
                <a:cs typeface="Times New Roman" panose="02020603050405020304" pitchFamily="18" charset="0"/>
              </a:rPr>
              <a:t>toàn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của</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mã</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nguồn</a:t>
            </a:r>
            <a:r>
              <a:rPr lang="en-GB" sz="1800" kern="100" dirty="0">
                <a:latin typeface="Times New Roman" panose="02020603050405020304" pitchFamily="18" charset="0"/>
                <a:ea typeface="Aptos"/>
                <a:cs typeface="Times New Roman" panose="02020603050405020304" pitchFamily="18" charset="0"/>
              </a:rPr>
              <a:t>,</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tránh</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được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những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lỗi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phổ</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biến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và</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khó</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phát</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hiện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Đảm</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bảo</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chất</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lượng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và</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hiệu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suất</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của</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ứng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dụng</a:t>
            </a:r>
            <a:endParaRPr lang="en-US" sz="1800" kern="100" dirty="0">
              <a:effectLst/>
              <a:latin typeface="Times New Roman" panose="02020603050405020304" pitchFamily="18" charset="0"/>
              <a:ea typeface="Aptos"/>
              <a:cs typeface="Times New Roman" panose="02020603050405020304" pitchFamily="18" charset="0"/>
            </a:endParaRPr>
          </a:p>
        </p:txBody>
      </p:sp>
      <p:pic>
        <p:nvPicPr>
          <p:cNvPr id="6146" name="Picture 2" descr="Understanding null safety | Dart">
            <a:extLst>
              <a:ext uri="{FF2B5EF4-FFF2-40B4-BE49-F238E27FC236}">
                <a16:creationId xmlns:a16="http://schemas.microsoft.com/office/drawing/2014/main" id="{ECBD56C8-8074-9DBB-AC25-5FC223CDC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43" y="2675177"/>
            <a:ext cx="4172050" cy="21059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art Null Safety in Flutter: A Comprehensive Overview">
            <a:extLst>
              <a:ext uri="{FF2B5EF4-FFF2-40B4-BE49-F238E27FC236}">
                <a16:creationId xmlns:a16="http://schemas.microsoft.com/office/drawing/2014/main" id="{1FDB92F6-AE8E-FAFC-4354-3790191D8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13" t="18355" r="22585" b="16873"/>
          <a:stretch/>
        </p:blipFill>
        <p:spPr bwMode="auto">
          <a:xfrm>
            <a:off x="5241167" y="2831417"/>
            <a:ext cx="3263854" cy="179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AB95B2E-2011-4736-8B61-001E9D086555}"/>
              </a:ext>
            </a:extLst>
          </p:cNvPr>
          <p:cNvSpPr txBox="1"/>
          <p:nvPr/>
        </p:nvSpPr>
        <p:spPr>
          <a:xfrm>
            <a:off x="323821" y="307669"/>
            <a:ext cx="8496357" cy="2264081"/>
          </a:xfrm>
          <a:prstGeom prst="rect">
            <a:avLst/>
          </a:prstGeom>
          <a:noFill/>
        </p:spPr>
        <p:txBody>
          <a:bodyPr wrap="square" rtlCol="0">
            <a:spAutoFit/>
          </a:bodyPr>
          <a:lstStyle/>
          <a:p>
            <a:pPr algn="just">
              <a:lnSpc>
                <a:spcPct val="150000"/>
              </a:lnSpc>
            </a:pPr>
            <a:r>
              <a:rPr lang="en-US" sz="1600" b="1" dirty="0" err="1">
                <a:latin typeface="Times New Roman" panose="02020603050405020304" pitchFamily="18" charset="0"/>
                <a:cs typeface="Times New Roman" panose="02020603050405020304" pitchFamily="18" charset="0"/>
              </a:rPr>
              <a:t>Khả</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năng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biên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dịch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nhanh</a:t>
            </a: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vi-VN" sz="1600" dirty="0">
                <a:latin typeface="Times New Roman" panose="02020603050405020304" pitchFamily="18" charset="0"/>
                <a:cs typeface="Times New Roman" panose="02020603050405020304" pitchFamily="18" charset="0"/>
              </a:rPr>
              <a:t>Dart hỗ trợ cả hai phương pháp biên dịch là Ahead-Of-Time (AOT) và Just-In-Time (JIT), giúp tối ưu hóa quy trình phát triển ứng dụng.</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err="1">
                <a:latin typeface="Times New Roman" panose="02020603050405020304" pitchFamily="18" charset="0"/>
                <a:cs typeface="Times New Roman" panose="02020603050405020304" pitchFamily="18" charset="0"/>
              </a:rPr>
              <a:t>Tính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năng</a:t>
            </a:r>
            <a:r>
              <a:rPr lang="en-US" sz="1600" b="1" dirty="0">
                <a:latin typeface="Times New Roman" panose="02020603050405020304" pitchFamily="18" charset="0"/>
                <a:cs typeface="Times New Roman" panose="02020603050405020304" pitchFamily="18" charset="0"/>
              </a:rPr>
              <a:t> hot reload</a:t>
            </a:r>
          </a:p>
          <a:p>
            <a:pPr algn="just">
              <a:lnSpc>
                <a:spcPct val="150000"/>
              </a:lnSpc>
            </a:pPr>
            <a:r>
              <a:rPr lang="en-GB" sz="1600" dirty="0">
                <a:effectLst/>
                <a:latin typeface="Times New Roman" panose="02020603050405020304" pitchFamily="18" charset="0"/>
                <a:ea typeface="Aptos"/>
              </a:rPr>
              <a:t>Flutter </a:t>
            </a:r>
            <a:r>
              <a:rPr lang="en-GB" sz="1600" dirty="0" err="1">
                <a:effectLst/>
                <a:latin typeface="Times New Roman" panose="02020603050405020304" pitchFamily="18" charset="0"/>
                <a:ea typeface="Aptos"/>
              </a:rPr>
              <a:t>sử</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dụng</a:t>
            </a:r>
            <a:r>
              <a:rPr lang="en-GB" sz="1600" dirty="0">
                <a:effectLst/>
                <a:latin typeface="Times New Roman" panose="02020603050405020304" pitchFamily="18" charset="0"/>
                <a:ea typeface="Aptos"/>
              </a:rPr>
              <a:t> </a:t>
            </a:r>
            <a:r>
              <a:rPr lang="en-GB" sz="1600" dirty="0" err="1">
                <a:latin typeface="Times New Roman" panose="02020603050405020304" pitchFamily="18" charset="0"/>
                <a:ea typeface="Aptos"/>
              </a:rPr>
              <a:t>c</a:t>
            </a:r>
            <a:r>
              <a:rPr lang="en-GB" sz="1600" dirty="0" err="1">
                <a:effectLst/>
                <a:latin typeface="Times New Roman" panose="02020603050405020304" pitchFamily="18" charset="0"/>
                <a:ea typeface="Aptos"/>
              </a:rPr>
              <a:t>ơ</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chế</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biên</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dịch</a:t>
            </a:r>
            <a:r>
              <a:rPr lang="en-GB" sz="1600" dirty="0">
                <a:effectLst/>
                <a:latin typeface="Times New Roman" panose="02020603050405020304" pitchFamily="18" charset="0"/>
                <a:ea typeface="Aptos"/>
              </a:rPr>
              <a:t> JIT </a:t>
            </a:r>
            <a:r>
              <a:rPr lang="en-GB" sz="1600" dirty="0" err="1">
                <a:effectLst/>
                <a:latin typeface="Times New Roman" panose="02020603050405020304" pitchFamily="18" charset="0"/>
                <a:ea typeface="Aptos"/>
              </a:rPr>
              <a:t>trong</a:t>
            </a:r>
            <a:r>
              <a:rPr lang="en-GB" sz="1600" dirty="0">
                <a:effectLst/>
                <a:latin typeface="Times New Roman" panose="02020603050405020304" pitchFamily="18" charset="0"/>
                <a:ea typeface="Aptos"/>
              </a:rPr>
              <a:t> hot-reload </a:t>
            </a:r>
            <a:r>
              <a:rPr lang="en-GB" sz="1600" dirty="0" err="1">
                <a:effectLst/>
                <a:latin typeface="Times New Roman" panose="02020603050405020304" pitchFamily="18" charset="0"/>
                <a:ea typeface="Aptos"/>
              </a:rPr>
              <a:t>để</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cho</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phép</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thay</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đổi</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và</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kiểm</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tra</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kết</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quả</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nhanh</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chóng</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mà</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không</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cần</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chạy</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lại</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ứng</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dụng</a:t>
            </a:r>
            <a:endParaRPr lang="en-GB" sz="1600" dirty="0">
              <a:effectLst/>
              <a:latin typeface="Times New Roman" panose="02020603050405020304" pitchFamily="18" charset="0"/>
              <a:ea typeface="Aptos"/>
            </a:endParaRPr>
          </a:p>
        </p:txBody>
      </p:sp>
      <p:pic>
        <p:nvPicPr>
          <p:cNvPr id="7172" name="Picture 4" descr="HOT Reload Feature Makes Google Flutter Favourite Mobile App Framework |  Codementor">
            <a:extLst>
              <a:ext uri="{FF2B5EF4-FFF2-40B4-BE49-F238E27FC236}">
                <a16:creationId xmlns:a16="http://schemas.microsoft.com/office/drawing/2014/main" id="{21BF2014-9101-1E45-5076-EA00C1258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545" y="2692935"/>
            <a:ext cx="5844908" cy="2307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5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BA0D-BA8B-4BD3-B1E8-E340C39814EC}"/>
              </a:ext>
            </a:extLst>
          </p:cNvPr>
          <p:cNvSpPr>
            <a:spLocks noGrp="1"/>
          </p:cNvSpPr>
          <p:nvPr>
            <p:ph type="ctrTitle"/>
          </p:nvPr>
        </p:nvSpPr>
        <p:spPr>
          <a:xfrm>
            <a:off x="3393075" y="0"/>
            <a:ext cx="2357850" cy="645649"/>
          </a:xfrm>
        </p:spPr>
        <p:txBody>
          <a:bodyPr/>
          <a:lstStyle/>
          <a:p>
            <a:r>
              <a:rPr lang="en-US" sz="3500">
                <a:latin typeface="Times New Roman" panose="02020603050405020304" pitchFamily="18" charset="0"/>
                <a:cs typeface="Times New Roman" panose="02020603050405020304" pitchFamily="18" charset="0"/>
              </a:rPr>
              <a:t>Ứng dụng</a:t>
            </a:r>
          </a:p>
        </p:txBody>
      </p:sp>
      <p:sp>
        <p:nvSpPr>
          <p:cNvPr id="4" name="TextBox 3">
            <a:extLst>
              <a:ext uri="{FF2B5EF4-FFF2-40B4-BE49-F238E27FC236}">
                <a16:creationId xmlns:a16="http://schemas.microsoft.com/office/drawing/2014/main" id="{99AD5576-21D0-417A-9D65-2E8AD8793F9F}"/>
              </a:ext>
            </a:extLst>
          </p:cNvPr>
          <p:cNvSpPr txBox="1"/>
          <p:nvPr/>
        </p:nvSpPr>
        <p:spPr>
          <a:xfrm>
            <a:off x="134670" y="895058"/>
            <a:ext cx="6845249" cy="2462213"/>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di </a:t>
            </a:r>
            <a:r>
              <a:rPr lang="en-US" sz="2800" dirty="0" err="1">
                <a:latin typeface="Times New Roman" panose="02020603050405020304" pitchFamily="18" charset="0"/>
                <a:cs typeface="Times New Roman" panose="02020603050405020304" pitchFamily="18" charset="0"/>
              </a:rPr>
              <a:t>động</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web app</a:t>
            </a:r>
          </a:p>
          <a:p>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desktop</a:t>
            </a:r>
          </a:p>
          <a:p>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server-side</a:t>
            </a:r>
          </a:p>
          <a:p>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cụ</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050" name="Picture 2" descr="Launched bare-bones app">
            <a:extLst>
              <a:ext uri="{FF2B5EF4-FFF2-40B4-BE49-F238E27FC236}">
                <a16:creationId xmlns:a16="http://schemas.microsoft.com/office/drawing/2014/main" id="{A59576B8-C64B-4CB5-BB50-E58384251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449" y="584835"/>
            <a:ext cx="3087052" cy="21614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figuring Dart-SDK and Deploying code on Android Device and Emulator.">
            <a:extLst>
              <a:ext uri="{FF2B5EF4-FFF2-40B4-BE49-F238E27FC236}">
                <a16:creationId xmlns:a16="http://schemas.microsoft.com/office/drawing/2014/main" id="{5B65E25F-4C61-473C-B41A-F316A770C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650" y="2637301"/>
            <a:ext cx="3135948" cy="179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79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BA0D-BA8B-4BD3-B1E8-E340C39814EC}"/>
              </a:ext>
            </a:extLst>
          </p:cNvPr>
          <p:cNvSpPr>
            <a:spLocks noGrp="1"/>
          </p:cNvSpPr>
          <p:nvPr>
            <p:ph type="ctrTitle"/>
          </p:nvPr>
        </p:nvSpPr>
        <p:spPr>
          <a:xfrm>
            <a:off x="3366906" y="0"/>
            <a:ext cx="3475085" cy="645649"/>
          </a:xfrm>
        </p:spPr>
        <p:txBody>
          <a:bodyPr/>
          <a:lstStyle/>
          <a:p>
            <a:r>
              <a:rPr lang="en-US" sz="3500">
                <a:latin typeface="Times New Roman" panose="02020603050405020304" pitchFamily="18" charset="0"/>
                <a:cs typeface="Times New Roman" panose="02020603050405020304" pitchFamily="18" charset="0"/>
              </a:rPr>
              <a:t>Cú pháp cơ bản</a:t>
            </a:r>
          </a:p>
        </p:txBody>
      </p:sp>
      <p:sp>
        <p:nvSpPr>
          <p:cNvPr id="4" name="TextBox 3">
            <a:extLst>
              <a:ext uri="{FF2B5EF4-FFF2-40B4-BE49-F238E27FC236}">
                <a16:creationId xmlns:a16="http://schemas.microsoft.com/office/drawing/2014/main" id="{99AD5576-21D0-417A-9D65-2E8AD8793F9F}"/>
              </a:ext>
            </a:extLst>
          </p:cNvPr>
          <p:cNvSpPr txBox="1"/>
          <p:nvPr/>
        </p:nvSpPr>
        <p:spPr>
          <a:xfrm>
            <a:off x="134671" y="895058"/>
            <a:ext cx="5892750" cy="3197286"/>
          </a:xfrm>
          <a:prstGeom prst="rect">
            <a:avLst/>
          </a:prstGeom>
          <a:noFill/>
        </p:spPr>
        <p:txBody>
          <a:bodyPr wrap="square" rtlCol="0">
            <a:spAutoFit/>
          </a:bodyPr>
          <a:lstStyle/>
          <a:p>
            <a:r>
              <a:rPr lang="nn-NO" sz="1800" b="1" dirty="0">
                <a:latin typeface="Times New Roman" panose="02020603050405020304" pitchFamily="18" charset="0"/>
                <a:cs typeface="Times New Roman" panose="02020603050405020304" pitchFamily="18" charset="0"/>
              </a:rPr>
              <a:t>Khai báo biến bằng var và dynamic</a:t>
            </a:r>
          </a:p>
          <a:p>
            <a:pPr marL="342900" lvl="0" indent="-342900" algn="just">
              <a:lnSpc>
                <a:spcPct val="150000"/>
              </a:lnSpc>
              <a:spcBef>
                <a:spcPts val="600"/>
              </a:spcBef>
              <a:spcAft>
                <a:spcPts val="600"/>
              </a:spcAft>
              <a:buFont typeface="Courier New" panose="02070309020205020404" pitchFamily="49" charset="0"/>
              <a:buChar char="o"/>
            </a:pPr>
            <a:r>
              <a:rPr lang="en-GB" sz="1800" b="1" i="1" kern="100" dirty="0">
                <a:effectLst/>
                <a:latin typeface="Times New Roman" panose="02020603050405020304" pitchFamily="18" charset="0"/>
                <a:ea typeface="Aptos"/>
                <a:cs typeface="Times New Roman" panose="02020603050405020304" pitchFamily="18" charset="0"/>
              </a:rPr>
              <a:t>var</a:t>
            </a:r>
            <a:r>
              <a:rPr lang="en-GB" sz="1800" i="1"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thường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dùng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không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rõ</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kiểu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dữ</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liệu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trình</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biên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dịch</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sẽ</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tự</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động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xác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định</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dựa</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vào</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biến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khởi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tạo</a:t>
            </a:r>
            <a:r>
              <a:rPr lang="en-GB" sz="1800" kern="100" dirty="0">
                <a:effectLst/>
                <a:latin typeface="Times New Roman" panose="02020603050405020304" pitchFamily="18" charset="0"/>
                <a:ea typeface="Aptos"/>
                <a:cs typeface="Times New Roman" panose="02020603050405020304" pitchFamily="18" charset="0"/>
              </a:rPr>
              <a:t>.</a:t>
            </a:r>
            <a:endParaRPr lang="en-US" sz="1800" kern="100" dirty="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pPr>
            <a:r>
              <a:rPr lang="en-GB" sz="1800" b="1" i="1" kern="100" dirty="0">
                <a:latin typeface="Times New Roman" panose="02020603050405020304" pitchFamily="18" charset="0"/>
                <a:ea typeface="Aptos"/>
                <a:cs typeface="Times New Roman" panose="02020603050405020304" pitchFamily="18" charset="0"/>
              </a:rPr>
              <a:t>d</a:t>
            </a:r>
            <a:r>
              <a:rPr lang="en-GB" sz="1800" b="1" i="1" kern="100" dirty="0">
                <a:effectLst/>
                <a:latin typeface="Times New Roman" panose="02020603050405020304" pitchFamily="18" charset="0"/>
                <a:ea typeface="Aptos"/>
                <a:cs typeface="Times New Roman" panose="02020603050405020304" pitchFamily="18" charset="0"/>
              </a:rPr>
              <a:t>ynamic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kiểu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dữ</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liệu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này</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chấp</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nhận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mọi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kiểu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dữ</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liệu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được</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truyền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vào</a:t>
            </a:r>
            <a:r>
              <a:rPr lang="en-GB" sz="1800" kern="100" dirty="0">
                <a:effectLst/>
                <a:latin typeface="Times New Roman" panose="02020603050405020304" pitchFamily="18" charset="0"/>
                <a:ea typeface="Aptos"/>
                <a:cs typeface="Times New Roman" panose="02020603050405020304" pitchFamily="18" charset="0"/>
              </a:rPr>
              <a:t>.</a:t>
            </a:r>
            <a:endParaRPr lang="en-US" sz="1800" kern="100" dirty="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1800" kern="100" dirty="0" err="1">
                <a:effectLst/>
                <a:latin typeface="Times New Roman" panose="02020603050405020304" pitchFamily="18" charset="0"/>
                <a:ea typeface="Aptos"/>
                <a:cs typeface="Times New Roman" panose="02020603050405020304" pitchFamily="18" charset="0"/>
              </a:rPr>
              <a:t>Ngoài</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ra</a:t>
            </a:r>
            <a:r>
              <a:rPr lang="en-GB" sz="1800" kern="100" dirty="0">
                <a:effectLst/>
                <a:latin typeface="Times New Roman" panose="02020603050405020304" pitchFamily="18" charset="0"/>
                <a:ea typeface="Aptos"/>
                <a:cs typeface="Times New Roman" panose="02020603050405020304" pitchFamily="18" charset="0"/>
              </a:rPr>
              <a:t> Dart </a:t>
            </a:r>
            <a:r>
              <a:rPr lang="en-GB" sz="1800" kern="100" dirty="0" err="1">
                <a:effectLst/>
                <a:latin typeface="Times New Roman" panose="02020603050405020304" pitchFamily="18" charset="0"/>
                <a:ea typeface="Aptos"/>
                <a:cs typeface="Times New Roman" panose="02020603050405020304" pitchFamily="18" charset="0"/>
              </a:rPr>
              <a:t>vẫn</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có</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những</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kiểu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dữ</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liệu</a:t>
            </a:r>
            <a:r>
              <a:rPr lang="en-GB" sz="1800" kern="100" dirty="0">
                <a:effectLst/>
                <a:latin typeface="Times New Roman" panose="02020603050405020304" pitchFamily="18" charset="0"/>
                <a:ea typeface="Aptos"/>
                <a:cs typeface="Times New Roman" panose="02020603050405020304" pitchFamily="18" charset="0"/>
              </a:rPr>
              <a:t> </a:t>
            </a:r>
            <a:r>
              <a:rPr lang="en-GB" sz="1800" kern="100" dirty="0" err="1">
                <a:effectLst/>
                <a:latin typeface="Times New Roman" panose="02020603050405020304" pitchFamily="18" charset="0"/>
                <a:ea typeface="Aptos"/>
                <a:cs typeface="Times New Roman" panose="02020603050405020304" pitchFamily="18" charset="0"/>
              </a:rPr>
              <a:t>như</a:t>
            </a:r>
            <a:r>
              <a:rPr lang="en-GB" sz="1800" kern="100" dirty="0">
                <a:effectLst/>
                <a:latin typeface="Times New Roman" panose="02020603050405020304" pitchFamily="18" charset="0"/>
                <a:ea typeface="Aptos"/>
                <a:cs typeface="Times New Roman" panose="02020603050405020304" pitchFamily="18" charset="0"/>
              </a:rPr>
              <a:t> </a:t>
            </a:r>
            <a:r>
              <a:rPr lang="en-GB" sz="1800" i="1" kern="100" dirty="0">
                <a:effectLst/>
                <a:latin typeface="Times New Roman" panose="02020603050405020304" pitchFamily="18" charset="0"/>
                <a:ea typeface="Aptos"/>
                <a:cs typeface="Times New Roman" panose="02020603050405020304" pitchFamily="18" charset="0"/>
              </a:rPr>
              <a:t>String, int, double, bool, List, Set, Map, …</a:t>
            </a:r>
            <a:endParaRPr lang="en-US" sz="1800" kern="100" dirty="0">
              <a:effectLst/>
              <a:latin typeface="Times New Roman" panose="02020603050405020304" pitchFamily="18" charset="0"/>
              <a:ea typeface="Aptos"/>
              <a:cs typeface="Times New Roman" panose="02020603050405020304" pitchFamily="18" charset="0"/>
            </a:endParaRPr>
          </a:p>
        </p:txBody>
      </p:sp>
      <p:pic>
        <p:nvPicPr>
          <p:cNvPr id="5" name="Picture 4">
            <a:extLst>
              <a:ext uri="{FF2B5EF4-FFF2-40B4-BE49-F238E27FC236}">
                <a16:creationId xmlns:a16="http://schemas.microsoft.com/office/drawing/2014/main" id="{EBF956A7-FD9D-40B2-A694-DC5A611FD293}"/>
              </a:ext>
            </a:extLst>
          </p:cNvPr>
          <p:cNvPicPr/>
          <p:nvPr/>
        </p:nvPicPr>
        <p:blipFill rotWithShape="1">
          <a:blip r:embed="rId2">
            <a:extLst>
              <a:ext uri="{28A0092B-C50C-407E-A947-70E740481C1C}">
                <a14:useLocalDpi xmlns:a14="http://schemas.microsoft.com/office/drawing/2010/main" val="0"/>
              </a:ext>
            </a:extLst>
          </a:blip>
          <a:srcRect l="11422" t="19469" r="11422" b="19260"/>
          <a:stretch/>
        </p:blipFill>
        <p:spPr bwMode="auto">
          <a:xfrm>
            <a:off x="6111190" y="1050608"/>
            <a:ext cx="2898140" cy="13354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882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BA0D-BA8B-4BD3-B1E8-E340C39814EC}"/>
              </a:ext>
            </a:extLst>
          </p:cNvPr>
          <p:cNvSpPr>
            <a:spLocks noGrp="1"/>
          </p:cNvSpPr>
          <p:nvPr>
            <p:ph type="ctrTitle"/>
          </p:nvPr>
        </p:nvSpPr>
        <p:spPr>
          <a:xfrm>
            <a:off x="3366906" y="0"/>
            <a:ext cx="3475085" cy="645649"/>
          </a:xfrm>
        </p:spPr>
        <p:txBody>
          <a:bodyPr/>
          <a:lstStyle/>
          <a:p>
            <a:r>
              <a:rPr lang="en-US" sz="3500">
                <a:latin typeface="Times New Roman" panose="02020603050405020304" pitchFamily="18" charset="0"/>
                <a:cs typeface="Times New Roman" panose="02020603050405020304" pitchFamily="18" charset="0"/>
              </a:rPr>
              <a:t>Cú pháp cơ bản</a:t>
            </a:r>
          </a:p>
        </p:txBody>
      </p:sp>
      <p:sp>
        <p:nvSpPr>
          <p:cNvPr id="4" name="TextBox 3">
            <a:extLst>
              <a:ext uri="{FF2B5EF4-FFF2-40B4-BE49-F238E27FC236}">
                <a16:creationId xmlns:a16="http://schemas.microsoft.com/office/drawing/2014/main" id="{99AD5576-21D0-417A-9D65-2E8AD8793F9F}"/>
              </a:ext>
            </a:extLst>
          </p:cNvPr>
          <p:cNvSpPr txBox="1"/>
          <p:nvPr/>
        </p:nvSpPr>
        <p:spPr>
          <a:xfrm>
            <a:off x="134671" y="895058"/>
            <a:ext cx="5892750" cy="2073901"/>
          </a:xfrm>
          <a:prstGeom prst="rect">
            <a:avLst/>
          </a:prstGeom>
          <a:noFill/>
        </p:spPr>
        <p:txBody>
          <a:bodyPr wrap="square" rtlCol="0">
            <a:spAutoFit/>
          </a:bodyPr>
          <a:lstStyle/>
          <a:p>
            <a:br>
              <a:rPr lang="nn-NO" sz="1800">
                <a:latin typeface="Times New Roman" panose="02020603050405020304" pitchFamily="18" charset="0"/>
                <a:cs typeface="Times New Roman" panose="02020603050405020304" pitchFamily="18" charset="0"/>
              </a:rPr>
            </a:br>
            <a:r>
              <a:rPr lang="en-GB" sz="1800" b="1" kern="100">
                <a:effectLst/>
                <a:latin typeface="Times New Roman" panose="02020603050405020304" pitchFamily="18" charset="0"/>
                <a:ea typeface="Aptos"/>
                <a:cs typeface="Times New Roman" panose="02020603050405020304" pitchFamily="18" charset="0"/>
              </a:rPr>
              <a:t>Khai báo hằng số bằng final và const</a:t>
            </a:r>
          </a:p>
          <a:p>
            <a:pPr marL="342900" lvl="0" indent="-342900" algn="just">
              <a:lnSpc>
                <a:spcPct val="150000"/>
              </a:lnSpc>
              <a:spcBef>
                <a:spcPts val="600"/>
              </a:spcBef>
              <a:spcAft>
                <a:spcPts val="600"/>
              </a:spcAft>
              <a:buFont typeface="Courier New" panose="02070309020205020404" pitchFamily="49" charset="0"/>
              <a:buChar char="o"/>
            </a:pPr>
            <a:r>
              <a:rPr lang="en-GB" sz="1800" b="1" i="1" kern="100">
                <a:effectLst/>
                <a:latin typeface="Times New Roman" panose="02020603050405020304" pitchFamily="18" charset="0"/>
                <a:ea typeface="Aptos"/>
                <a:cs typeface="Times New Roman" panose="02020603050405020304" pitchFamily="18" charset="0"/>
              </a:rPr>
              <a:t>final</a:t>
            </a:r>
            <a:r>
              <a:rPr lang="en-GB" sz="1800" kern="100">
                <a:effectLst/>
                <a:latin typeface="Times New Roman" panose="02020603050405020304" pitchFamily="18" charset="0"/>
                <a:ea typeface="Aptos"/>
                <a:cs typeface="Times New Roman" panose="02020603050405020304" pitchFamily="18" charset="0"/>
              </a:rPr>
              <a:t>: giá trị của biến chỉ được khởi tạo một lần.</a:t>
            </a:r>
            <a:endParaRPr lang="en-US" sz="18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pPr>
            <a:r>
              <a:rPr lang="en-GB" sz="1800" b="1" i="1" kern="100">
                <a:effectLst/>
                <a:latin typeface="Times New Roman" panose="02020603050405020304" pitchFamily="18" charset="0"/>
                <a:ea typeface="Aptos"/>
                <a:cs typeface="Times New Roman" panose="02020603050405020304" pitchFamily="18" charset="0"/>
              </a:rPr>
              <a:t>const</a:t>
            </a:r>
            <a:r>
              <a:rPr lang="en-GB" sz="1800" kern="100">
                <a:effectLst/>
                <a:latin typeface="Times New Roman" panose="02020603050405020304" pitchFamily="18" charset="0"/>
                <a:ea typeface="Aptos"/>
                <a:cs typeface="Times New Roman" panose="02020603050405020304" pitchFamily="18" charset="0"/>
              </a:rPr>
              <a:t>: biến phải được khởi tạo tại thời điểm compile và không thể thay đổi.</a:t>
            </a:r>
            <a:endParaRPr lang="en-US" sz="1800" kern="100">
              <a:effectLst/>
              <a:latin typeface="Times New Roman" panose="02020603050405020304" pitchFamily="18" charset="0"/>
              <a:ea typeface="Aptos"/>
              <a:cs typeface="Times New Roman" panose="02020603050405020304" pitchFamily="18" charset="0"/>
            </a:endParaRPr>
          </a:p>
        </p:txBody>
      </p:sp>
      <p:pic>
        <p:nvPicPr>
          <p:cNvPr id="8" name="Picture 7">
            <a:extLst>
              <a:ext uri="{FF2B5EF4-FFF2-40B4-BE49-F238E27FC236}">
                <a16:creationId xmlns:a16="http://schemas.microsoft.com/office/drawing/2014/main" id="{6468F377-E596-476A-B407-DACF9A216D51}"/>
              </a:ext>
            </a:extLst>
          </p:cNvPr>
          <p:cNvPicPr/>
          <p:nvPr/>
        </p:nvPicPr>
        <p:blipFill rotWithShape="1">
          <a:blip r:embed="rId2">
            <a:extLst>
              <a:ext uri="{28A0092B-C50C-407E-A947-70E740481C1C}">
                <a14:useLocalDpi xmlns:a14="http://schemas.microsoft.com/office/drawing/2010/main" val="0"/>
              </a:ext>
            </a:extLst>
          </a:blip>
          <a:srcRect l="8476" t="17901" r="8476" b="17901"/>
          <a:stretch/>
        </p:blipFill>
        <p:spPr bwMode="auto">
          <a:xfrm>
            <a:off x="5965508" y="1208722"/>
            <a:ext cx="2988945" cy="10191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55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BA0D-BA8B-4BD3-B1E8-E340C39814EC}"/>
              </a:ext>
            </a:extLst>
          </p:cNvPr>
          <p:cNvSpPr>
            <a:spLocks noGrp="1"/>
          </p:cNvSpPr>
          <p:nvPr>
            <p:ph type="ctrTitle"/>
          </p:nvPr>
        </p:nvSpPr>
        <p:spPr>
          <a:xfrm>
            <a:off x="3366906" y="0"/>
            <a:ext cx="3475085" cy="645649"/>
          </a:xfrm>
        </p:spPr>
        <p:txBody>
          <a:bodyPr/>
          <a:lstStyle/>
          <a:p>
            <a:r>
              <a:rPr lang="en-US" sz="3500" dirty="0" err="1">
                <a:latin typeface="Times New Roman" panose="02020603050405020304" pitchFamily="18" charset="0"/>
                <a:cs typeface="Times New Roman" panose="02020603050405020304" pitchFamily="18" charset="0"/>
              </a:rPr>
              <a:t>Cú</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pháp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cơ</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bản</a:t>
            </a:r>
            <a:endParaRPr lang="en-US" sz="35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9AD5576-21D0-417A-9D65-2E8AD8793F9F}"/>
              </a:ext>
            </a:extLst>
          </p:cNvPr>
          <p:cNvSpPr txBox="1"/>
          <p:nvPr/>
        </p:nvSpPr>
        <p:spPr>
          <a:xfrm>
            <a:off x="134309" y="767576"/>
            <a:ext cx="8875382" cy="646331"/>
          </a:xfrm>
          <a:prstGeom prst="rect">
            <a:avLst/>
          </a:prstGeom>
          <a:noFill/>
        </p:spPr>
        <p:txBody>
          <a:bodyPr wrap="square" rtlCol="0">
            <a:spAutoFit/>
          </a:bodyPr>
          <a:lstStyle/>
          <a:p>
            <a:r>
              <a:rPr lang="en-GB" sz="1800" b="1" dirty="0" err="1">
                <a:effectLst/>
                <a:latin typeface="Times New Roman" panose="02020603050405020304" pitchFamily="18" charset="0"/>
                <a:ea typeface="Aptos"/>
              </a:rPr>
              <a:t>Câu</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lệnh</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điều</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kiện</a:t>
            </a:r>
            <a:r>
              <a:rPr lang="en-GB" sz="1800" b="1" dirty="0">
                <a:effectLst/>
                <a:latin typeface="Times New Roman" panose="02020603050405020304" pitchFamily="18" charset="0"/>
                <a:ea typeface="Aptos"/>
              </a:rPr>
              <a:t> if else </a:t>
            </a:r>
            <a:r>
              <a:rPr lang="en-GB" sz="1800" b="1" dirty="0" err="1">
                <a:effectLst/>
                <a:latin typeface="Times New Roman" panose="02020603050405020304" pitchFamily="18" charset="0"/>
                <a:ea typeface="Aptos"/>
              </a:rPr>
              <a:t>và</a:t>
            </a:r>
            <a:r>
              <a:rPr lang="en-GB" sz="1800" b="1" dirty="0">
                <a:effectLst/>
                <a:latin typeface="Times New Roman" panose="02020603050405020304" pitchFamily="18" charset="0"/>
                <a:ea typeface="Aptos"/>
              </a:rPr>
              <a:t> switch-case </a:t>
            </a:r>
            <a:r>
              <a:rPr lang="en-GB" sz="1800" b="1" dirty="0" err="1">
                <a:effectLst/>
                <a:latin typeface="Times New Roman" panose="02020603050405020304" pitchFamily="18" charset="0"/>
                <a:ea typeface="Aptos"/>
              </a:rPr>
              <a:t>cũng</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sẽ</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tương</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tự</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như</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ngôn</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ngữ</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lập</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trình</a:t>
            </a:r>
            <a:r>
              <a:rPr lang="en-GB" sz="1800" b="1" dirty="0">
                <a:effectLst/>
                <a:latin typeface="Times New Roman" panose="02020603050405020304" pitchFamily="18" charset="0"/>
                <a:ea typeface="Aptos"/>
              </a:rPr>
              <a:t> </a:t>
            </a:r>
            <a:r>
              <a:rPr lang="en-GB" sz="1800" b="1" dirty="0" err="1">
                <a:effectLst/>
                <a:latin typeface="Times New Roman" panose="02020603050405020304" pitchFamily="18" charset="0"/>
                <a:ea typeface="Aptos"/>
              </a:rPr>
              <a:t>khác</a:t>
            </a:r>
            <a:endParaRPr lang="en-GB" sz="1800" b="1" dirty="0">
              <a:effectLst/>
              <a:latin typeface="Times New Roman" panose="02020603050405020304" pitchFamily="18" charset="0"/>
              <a:ea typeface="Aptos"/>
            </a:endParaRPr>
          </a:p>
          <a:p>
            <a:endParaRPr lang="en-GB" sz="1800" dirty="0">
              <a:effectLst/>
              <a:latin typeface="Times New Roman" panose="02020603050405020304" pitchFamily="18" charset="0"/>
              <a:ea typeface="Aptos"/>
            </a:endParaRPr>
          </a:p>
        </p:txBody>
      </p:sp>
      <p:pic>
        <p:nvPicPr>
          <p:cNvPr id="5" name="Picture 4">
            <a:extLst>
              <a:ext uri="{FF2B5EF4-FFF2-40B4-BE49-F238E27FC236}">
                <a16:creationId xmlns:a16="http://schemas.microsoft.com/office/drawing/2014/main" id="{890EE6D0-E44A-4962-8719-43057E37CD6A}"/>
              </a:ext>
            </a:extLst>
          </p:cNvPr>
          <p:cNvPicPr>
            <a:picLocks noChangeAspect="1"/>
          </p:cNvPicPr>
          <p:nvPr/>
        </p:nvPicPr>
        <p:blipFill rotWithShape="1">
          <a:blip r:embed="rId2"/>
          <a:srcRect t="1633"/>
          <a:stretch/>
        </p:blipFill>
        <p:spPr>
          <a:xfrm>
            <a:off x="0" y="1257300"/>
            <a:ext cx="6546147" cy="3680622"/>
          </a:xfrm>
          <a:prstGeom prst="rect">
            <a:avLst/>
          </a:prstGeom>
        </p:spPr>
      </p:pic>
    </p:spTree>
    <p:extLst>
      <p:ext uri="{BB962C8B-B14F-4D97-AF65-F5344CB8AC3E}">
        <p14:creationId xmlns:p14="http://schemas.microsoft.com/office/powerpoint/2010/main" val="68789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BA0D-BA8B-4BD3-B1E8-E340C39814EC}"/>
              </a:ext>
            </a:extLst>
          </p:cNvPr>
          <p:cNvSpPr>
            <a:spLocks noGrp="1"/>
          </p:cNvSpPr>
          <p:nvPr>
            <p:ph type="ctrTitle"/>
          </p:nvPr>
        </p:nvSpPr>
        <p:spPr>
          <a:xfrm>
            <a:off x="3366906" y="0"/>
            <a:ext cx="3475085" cy="645649"/>
          </a:xfrm>
        </p:spPr>
        <p:txBody>
          <a:bodyPr/>
          <a:lstStyle/>
          <a:p>
            <a:r>
              <a:rPr lang="en-US" sz="3500">
                <a:latin typeface="Times New Roman" panose="02020603050405020304" pitchFamily="18" charset="0"/>
                <a:cs typeface="Times New Roman" panose="02020603050405020304" pitchFamily="18" charset="0"/>
              </a:rPr>
              <a:t>Cú pháp cơ bản</a:t>
            </a:r>
          </a:p>
        </p:txBody>
      </p:sp>
      <p:sp>
        <p:nvSpPr>
          <p:cNvPr id="4" name="TextBox 3">
            <a:extLst>
              <a:ext uri="{FF2B5EF4-FFF2-40B4-BE49-F238E27FC236}">
                <a16:creationId xmlns:a16="http://schemas.microsoft.com/office/drawing/2014/main" id="{99AD5576-21D0-417A-9D65-2E8AD8793F9F}"/>
              </a:ext>
            </a:extLst>
          </p:cNvPr>
          <p:cNvSpPr txBox="1"/>
          <p:nvPr/>
        </p:nvSpPr>
        <p:spPr>
          <a:xfrm>
            <a:off x="775394" y="646390"/>
            <a:ext cx="5892750" cy="458074"/>
          </a:xfrm>
          <a:prstGeom prst="rect">
            <a:avLst/>
          </a:prstGeom>
          <a:noFill/>
        </p:spPr>
        <p:txBody>
          <a:bodyPr wrap="square" rtlCol="0">
            <a:spAutoFit/>
          </a:bodyPr>
          <a:lstStyle/>
          <a:p>
            <a:pPr lvl="0" algn="just">
              <a:lnSpc>
                <a:spcPct val="150000"/>
              </a:lnSpc>
              <a:spcBef>
                <a:spcPts val="600"/>
              </a:spcBef>
              <a:spcAft>
                <a:spcPts val="600"/>
              </a:spcAft>
            </a:pPr>
            <a:r>
              <a:rPr lang="en-GB" sz="1800" b="1" dirty="0">
                <a:latin typeface="Times New Roman" panose="02020603050405020304" pitchFamily="18" charset="0"/>
                <a:cs typeface="Times New Roman" panose="02020603050405020304" pitchFamily="18" charset="0"/>
              </a:rPr>
              <a:t>Null Safety</a:t>
            </a:r>
            <a:endParaRPr lang="en-US"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AC448C9-1812-4F4B-A28B-4DE10E933A56}"/>
              </a:ext>
            </a:extLst>
          </p:cNvPr>
          <p:cNvPicPr>
            <a:picLocks noChangeAspect="1"/>
          </p:cNvPicPr>
          <p:nvPr/>
        </p:nvPicPr>
        <p:blipFill>
          <a:blip r:embed="rId2"/>
          <a:stretch>
            <a:fillRect/>
          </a:stretch>
        </p:blipFill>
        <p:spPr>
          <a:xfrm>
            <a:off x="88842" y="1268617"/>
            <a:ext cx="8966315" cy="1716954"/>
          </a:xfrm>
          <a:prstGeom prst="rect">
            <a:avLst/>
          </a:prstGeom>
        </p:spPr>
      </p:pic>
    </p:spTree>
    <p:extLst>
      <p:ext uri="{BB962C8B-B14F-4D97-AF65-F5344CB8AC3E}">
        <p14:creationId xmlns:p14="http://schemas.microsoft.com/office/powerpoint/2010/main" val="2712237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800100" y="357473"/>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800100" y="1277303"/>
            <a:ext cx="7543800" cy="2887218"/>
          </a:xfrm>
        </p:spPr>
        <p:txBody>
          <a:bodyPr>
            <a:normAutofit/>
          </a:bodyPr>
          <a:lstStyle/>
          <a:p>
            <a:pPr marL="0" indent="0" algn="just">
              <a:buNone/>
            </a:pPr>
            <a:r>
              <a:rPr lang="en-US" sz="4050" b="1" dirty="0">
                <a:latin typeface="Times New Roman" panose="02020603050405020304" pitchFamily="18" charset="0"/>
                <a:ea typeface="Calibri" panose="020F0502020204030204" pitchFamily="34" charset="0"/>
              </a:rPr>
              <a:t>- Widget</a:t>
            </a:r>
            <a:r>
              <a:rPr lang="en-US" sz="4050" dirty="0">
                <a:latin typeface="Times New Roman" panose="02020603050405020304" pitchFamily="18" charset="0"/>
                <a:ea typeface="Calibri" panose="020F0502020204030204" pitchFamily="34" charset="0"/>
              </a:rPr>
              <a:t> là một khối xây dựng cơ bản của giao diện người dùng trong ứng dụng Flutter.</a:t>
            </a:r>
            <a:endParaRPr lang="en-US" sz="3300" dirty="0"/>
          </a:p>
        </p:txBody>
      </p:sp>
    </p:spTree>
    <p:extLst>
      <p:ext uri="{BB962C8B-B14F-4D97-AF65-F5344CB8AC3E}">
        <p14:creationId xmlns:p14="http://schemas.microsoft.com/office/powerpoint/2010/main" val="3753552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9E63C3-EBC4-4DBF-B477-E7C2B136E413}"/>
              </a:ext>
            </a:extLst>
          </p:cNvPr>
          <p:cNvSpPr txBox="1"/>
          <p:nvPr/>
        </p:nvSpPr>
        <p:spPr>
          <a:xfrm>
            <a:off x="884420" y="112426"/>
            <a:ext cx="5808688"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Vậy</a:t>
            </a:r>
            <a:r>
              <a:rPr lang="en-US" sz="3500" b="1" dirty="0">
                <a:latin typeface="Times New Roman" panose="02020603050405020304" pitchFamily="18" charset="0"/>
                <a:cs typeface="Times New Roman" panose="02020603050405020304" pitchFamily="18" charset="0"/>
              </a:rPr>
              <a:t> Flutter </a:t>
            </a:r>
            <a:r>
              <a:rPr lang="en-US" sz="3500" b="1" dirty="0" err="1">
                <a:latin typeface="Times New Roman" panose="02020603050405020304" pitchFamily="18" charset="0"/>
                <a:cs typeface="Times New Roman" panose="02020603050405020304" pitchFamily="18" charset="0"/>
              </a:rPr>
              <a:t>là</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gì</a:t>
            </a:r>
            <a:r>
              <a:rPr lang="en-US" sz="3500" b="1"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1AB95B2E-2011-4736-8B61-001E9D086555}"/>
              </a:ext>
            </a:extLst>
          </p:cNvPr>
          <p:cNvSpPr txBox="1"/>
          <p:nvPr/>
        </p:nvSpPr>
        <p:spPr>
          <a:xfrm>
            <a:off x="362262" y="885711"/>
            <a:ext cx="7008021" cy="1156086"/>
          </a:xfrm>
          <a:prstGeom prst="rect">
            <a:avLst/>
          </a:prstGeom>
          <a:noFill/>
        </p:spPr>
        <p:txBody>
          <a:bodyPr wrap="square" rtlCol="0">
            <a:spAutoFit/>
          </a:bodyPr>
          <a:lstStyle/>
          <a:p>
            <a:pPr marL="285750" indent="-285750" algn="just">
              <a:lnSpc>
                <a:spcPct val="150000"/>
              </a:lnSpc>
              <a:buFontTx/>
              <a:buChar char="-"/>
            </a:pPr>
            <a:r>
              <a:rPr lang="vi-VN" sz="1600" b="1" dirty="0">
                <a:effectLst/>
                <a:latin typeface="Times New Roman" panose="02020603050405020304" pitchFamily="18" charset="0"/>
                <a:ea typeface="Aptos"/>
              </a:rPr>
              <a:t>Flutter</a:t>
            </a:r>
            <a:r>
              <a:rPr lang="vi-VN" sz="1600" dirty="0">
                <a:effectLst/>
                <a:latin typeface="Times New Roman" panose="02020603050405020304" pitchFamily="18" charset="0"/>
                <a:ea typeface="Aptos"/>
              </a:rPr>
              <a:t> là một framework phát triển ứng dụng di động được Google phát triển.</a:t>
            </a:r>
            <a:endParaRPr lang="en-GB" sz="1600" dirty="0">
              <a:effectLst/>
              <a:latin typeface="Times New Roman" panose="02020603050405020304" pitchFamily="18" charset="0"/>
              <a:ea typeface="Aptos"/>
            </a:endParaRPr>
          </a:p>
          <a:p>
            <a:pPr marL="285750" indent="-285750" algn="just">
              <a:lnSpc>
                <a:spcPct val="150000"/>
              </a:lnSpc>
              <a:buFontTx/>
              <a:buChar char="-"/>
            </a:pPr>
            <a:r>
              <a:rPr lang="en-GB" sz="1600" dirty="0">
                <a:latin typeface="Times New Roman" panose="02020603050405020304" pitchFamily="18" charset="0"/>
                <a:ea typeface="Aptos"/>
              </a:rPr>
              <a:t>T</a:t>
            </a:r>
            <a:r>
              <a:rPr lang="vi-VN" sz="1600" dirty="0">
                <a:effectLst/>
                <a:latin typeface="Times New Roman" panose="02020603050405020304" pitchFamily="18" charset="0"/>
                <a:ea typeface="Aptos"/>
              </a:rPr>
              <a:t>ạo ứng dụng di động Android và iOS từ cùng một</a:t>
            </a:r>
            <a:r>
              <a:rPr lang="en-GB" sz="1600" dirty="0">
                <a:effectLst/>
                <a:latin typeface="Times New Roman" panose="02020603050405020304" pitchFamily="18" charset="0"/>
                <a:ea typeface="Aptos"/>
              </a:rPr>
              <a:t> codebase.</a:t>
            </a:r>
          </a:p>
          <a:p>
            <a:pPr marL="285750" indent="-285750" algn="just">
              <a:lnSpc>
                <a:spcPct val="150000"/>
              </a:lnSpc>
              <a:buFontTx/>
              <a:buChar char="-"/>
            </a:pPr>
            <a:r>
              <a:rPr lang="en-GB" sz="1600" dirty="0" err="1">
                <a:effectLst/>
                <a:latin typeface="Times New Roman" panose="02020603050405020304" pitchFamily="18" charset="0"/>
                <a:ea typeface="Aptos"/>
              </a:rPr>
              <a:t>Hỗ</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trợ</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tạo</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trên</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nhiều</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nền</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tảng</a:t>
            </a:r>
            <a:r>
              <a:rPr lang="en-GB" sz="1600" dirty="0">
                <a:effectLst/>
                <a:latin typeface="Times New Roman" panose="02020603050405020304" pitchFamily="18" charset="0"/>
                <a:ea typeface="Aptos"/>
              </a:rPr>
              <a:t> </a:t>
            </a:r>
            <a:r>
              <a:rPr lang="en-GB" sz="1600" dirty="0" err="1">
                <a:effectLst/>
                <a:latin typeface="Times New Roman" panose="02020603050405020304" pitchFamily="18" charset="0"/>
                <a:ea typeface="Aptos"/>
              </a:rPr>
              <a:t>từ</a:t>
            </a:r>
            <a:r>
              <a:rPr lang="en-GB" sz="1600" dirty="0">
                <a:effectLst/>
                <a:latin typeface="Times New Roman" panose="02020603050405020304" pitchFamily="18" charset="0"/>
                <a:ea typeface="Aptos"/>
              </a:rPr>
              <a:t> Desktop, Mobile </a:t>
            </a:r>
            <a:r>
              <a:rPr lang="en-GB" sz="1600" dirty="0" err="1">
                <a:effectLst/>
                <a:latin typeface="Times New Roman" panose="02020603050405020304" pitchFamily="18" charset="0"/>
                <a:ea typeface="Aptos"/>
              </a:rPr>
              <a:t>đến</a:t>
            </a:r>
            <a:r>
              <a:rPr lang="en-GB" sz="1600" dirty="0">
                <a:effectLst/>
                <a:latin typeface="Times New Roman" panose="02020603050405020304" pitchFamily="18" charset="0"/>
                <a:ea typeface="Aptos"/>
              </a:rPr>
              <a:t> Web, Embedded</a:t>
            </a:r>
          </a:p>
        </p:txBody>
      </p:sp>
      <p:pic>
        <p:nvPicPr>
          <p:cNvPr id="13" name="Picture 12">
            <a:extLst>
              <a:ext uri="{FF2B5EF4-FFF2-40B4-BE49-F238E27FC236}">
                <a16:creationId xmlns:a16="http://schemas.microsoft.com/office/drawing/2014/main" id="{BA0A6BB2-ED23-4DAA-98A7-7C0F3A68881E}"/>
              </a:ext>
            </a:extLst>
          </p:cNvPr>
          <p:cNvPicPr>
            <a:picLocks noChangeAspect="1"/>
          </p:cNvPicPr>
          <p:nvPr/>
        </p:nvPicPr>
        <p:blipFill>
          <a:blip r:embed="rId2"/>
          <a:stretch>
            <a:fillRect/>
          </a:stretch>
        </p:blipFill>
        <p:spPr>
          <a:xfrm>
            <a:off x="7223996" y="112426"/>
            <a:ext cx="1894900" cy="898560"/>
          </a:xfrm>
          <a:prstGeom prst="rect">
            <a:avLst/>
          </a:prstGeom>
        </p:spPr>
      </p:pic>
      <p:pic>
        <p:nvPicPr>
          <p:cNvPr id="1028" name="Picture 4" descr="Why Google Flutter">
            <a:extLst>
              <a:ext uri="{FF2B5EF4-FFF2-40B4-BE49-F238E27FC236}">
                <a16:creationId xmlns:a16="http://schemas.microsoft.com/office/drawing/2014/main" id="{0603716A-8BED-6A86-1CD0-5F8820A1D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33" b="20220"/>
          <a:stretch/>
        </p:blipFill>
        <p:spPr bwMode="auto">
          <a:xfrm>
            <a:off x="1519579" y="2412694"/>
            <a:ext cx="6104842" cy="247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734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800100" y="357473"/>
            <a:ext cx="7543800" cy="1028700"/>
          </a:xfrm>
        </p:spPr>
        <p:txBody>
          <a:bodyPr/>
          <a:lstStyle/>
          <a:p>
            <a:r>
              <a:rPr lang="en-US" b="1" dirty="0">
                <a:solidFill>
                  <a:srgbClr val="002060"/>
                </a:solidFill>
              </a:rPr>
              <a:t>WIDGETS</a:t>
            </a:r>
          </a:p>
        </p:txBody>
      </p:sp>
      <p:pic>
        <p:nvPicPr>
          <p:cNvPr id="9" name="Content Placeholder 8">
            <a:extLst>
              <a:ext uri="{FF2B5EF4-FFF2-40B4-BE49-F238E27FC236}">
                <a16:creationId xmlns:a16="http://schemas.microsoft.com/office/drawing/2014/main" id="{0A2142FF-98FA-4B9C-9DE5-872AFDFE64F6}"/>
              </a:ext>
            </a:extLst>
          </p:cNvPr>
          <p:cNvPicPr>
            <a:picLocks noGrp="1" noChangeAspect="1"/>
          </p:cNvPicPr>
          <p:nvPr>
            <p:ph idx="1"/>
          </p:nvPr>
        </p:nvPicPr>
        <p:blipFill>
          <a:blip r:embed="rId2"/>
          <a:stretch>
            <a:fillRect/>
          </a:stretch>
        </p:blipFill>
        <p:spPr>
          <a:xfrm>
            <a:off x="182880" y="102871"/>
            <a:ext cx="8778240" cy="4937759"/>
          </a:xfrm>
        </p:spPr>
      </p:pic>
    </p:spTree>
    <p:extLst>
      <p:ext uri="{BB962C8B-B14F-4D97-AF65-F5344CB8AC3E}">
        <p14:creationId xmlns:p14="http://schemas.microsoft.com/office/powerpoint/2010/main" val="1034200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800100" y="357473"/>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800100" y="1128141"/>
            <a:ext cx="7543800" cy="2887218"/>
          </a:xfrm>
        </p:spPr>
        <p:txBody>
          <a:bodyPr>
            <a:normAutofit lnSpcReduction="10000"/>
          </a:bodyPr>
          <a:lstStyle/>
          <a:p>
            <a:pPr>
              <a:buFontTx/>
              <a:buChar char="-"/>
            </a:pPr>
            <a:r>
              <a:rPr lang="en-US" sz="2700" b="1" dirty="0">
                <a:solidFill>
                  <a:srgbClr val="002060"/>
                </a:solidFill>
              </a:rPr>
              <a:t> Các trạng thái của widgets</a:t>
            </a:r>
          </a:p>
          <a:p>
            <a:pPr>
              <a:buFontTx/>
              <a:buChar char="-"/>
            </a:pPr>
            <a:endParaRPr lang="en-US" sz="2700" b="1" dirty="0">
              <a:solidFill>
                <a:srgbClr val="002060"/>
              </a:solidFill>
            </a:endParaRPr>
          </a:p>
          <a:p>
            <a:pPr lvl="1"/>
            <a:r>
              <a:rPr lang="en-US" sz="2550" b="1" dirty="0">
                <a:solidFill>
                  <a:srgbClr val="002060"/>
                </a:solidFill>
              </a:rPr>
              <a:t>Stateless widget (widget phi trạng thái)</a:t>
            </a:r>
          </a:p>
          <a:p>
            <a:pPr lvl="1"/>
            <a:endParaRPr lang="en-US" sz="2550" b="1" dirty="0">
              <a:solidFill>
                <a:srgbClr val="002060"/>
              </a:solidFill>
            </a:endParaRPr>
          </a:p>
          <a:p>
            <a:pPr lvl="1"/>
            <a:r>
              <a:rPr lang="en-US" sz="2550" b="1" dirty="0">
                <a:solidFill>
                  <a:srgbClr val="002060"/>
                </a:solidFill>
              </a:rPr>
              <a:t>Stateful widget (widget có trạng thái)</a:t>
            </a:r>
          </a:p>
          <a:p>
            <a:pPr marL="205740" lvl="1" indent="0">
              <a:buNone/>
            </a:pPr>
            <a:endParaRPr lang="en-US" sz="2550" b="1" dirty="0">
              <a:solidFill>
                <a:srgbClr val="002060"/>
              </a:solidFill>
            </a:endParaRPr>
          </a:p>
        </p:txBody>
      </p:sp>
    </p:spTree>
    <p:extLst>
      <p:ext uri="{BB962C8B-B14F-4D97-AF65-F5344CB8AC3E}">
        <p14:creationId xmlns:p14="http://schemas.microsoft.com/office/powerpoint/2010/main" val="2939936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800100" y="357473"/>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800100" y="1128141"/>
            <a:ext cx="7543800" cy="2887218"/>
          </a:xfrm>
        </p:spPr>
        <p:txBody>
          <a:bodyPr>
            <a:normAutofit/>
          </a:bodyPr>
          <a:lstStyle/>
          <a:p>
            <a:pPr>
              <a:buFontTx/>
              <a:buChar char="-"/>
            </a:pPr>
            <a:r>
              <a:rPr lang="en-US" sz="2700" b="1" dirty="0">
                <a:solidFill>
                  <a:srgbClr val="002060"/>
                </a:solidFill>
              </a:rPr>
              <a:t> Các trạng thái của widgets</a:t>
            </a:r>
          </a:p>
          <a:p>
            <a:pPr>
              <a:buFontTx/>
              <a:buChar char="-"/>
            </a:pPr>
            <a:endParaRPr lang="en-US" sz="2550" b="1" dirty="0">
              <a:solidFill>
                <a:srgbClr val="002060"/>
              </a:solidFill>
            </a:endParaRPr>
          </a:p>
          <a:p>
            <a:pPr marL="205740" lvl="1" indent="0">
              <a:buNone/>
            </a:pPr>
            <a:endParaRPr lang="en-US" sz="2550" b="1" dirty="0">
              <a:solidFill>
                <a:srgbClr val="002060"/>
              </a:solidFill>
            </a:endParaRPr>
          </a:p>
        </p:txBody>
      </p:sp>
      <p:pic>
        <p:nvPicPr>
          <p:cNvPr id="3074" name="Picture 2" descr="What is a stateless and stateful widget in a Flutter? | by Rlogical  Techsoft | Medium">
            <a:extLst>
              <a:ext uri="{FF2B5EF4-FFF2-40B4-BE49-F238E27FC236}">
                <a16:creationId xmlns:a16="http://schemas.microsoft.com/office/drawing/2014/main" id="{550762A2-2E10-45B3-B490-25BE9347D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0"/>
            <a:ext cx="885706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800100" y="357473"/>
            <a:ext cx="7543800" cy="1028700"/>
          </a:xfrm>
        </p:spPr>
        <p:txBody>
          <a:bodyPr/>
          <a:lstStyle/>
          <a:p>
            <a:pPr marL="0" indent="0">
              <a:buNone/>
            </a:pPr>
            <a:r>
              <a:rPr lang="en-US" sz="3600" b="1" dirty="0">
                <a:solidFill>
                  <a:srgbClr val="002060"/>
                </a:solidFill>
              </a:rPr>
              <a:t> </a:t>
            </a:r>
            <a:r>
              <a:rPr lang="en-US" sz="3600" b="1" dirty="0" err="1">
                <a:solidFill>
                  <a:srgbClr val="002060"/>
                </a:solidFill>
              </a:rPr>
              <a:t>Các</a:t>
            </a:r>
            <a:r>
              <a:rPr lang="en-US" sz="3600" b="1" dirty="0">
                <a:solidFill>
                  <a:srgbClr val="002060"/>
                </a:solidFill>
              </a:rPr>
              <a:t> </a:t>
            </a:r>
            <a:r>
              <a:rPr lang="en-US" sz="3600" b="1" dirty="0" err="1">
                <a:solidFill>
                  <a:srgbClr val="002060"/>
                </a:solidFill>
              </a:rPr>
              <a:t>trạng</a:t>
            </a:r>
            <a:r>
              <a:rPr lang="en-US" sz="3600" b="1" dirty="0">
                <a:solidFill>
                  <a:srgbClr val="002060"/>
                </a:solidFill>
              </a:rPr>
              <a:t> </a:t>
            </a:r>
            <a:r>
              <a:rPr lang="en-US" sz="3600" b="1" dirty="0" err="1">
                <a:solidFill>
                  <a:srgbClr val="002060"/>
                </a:solidFill>
              </a:rPr>
              <a:t>thái</a:t>
            </a:r>
            <a:r>
              <a:rPr lang="en-US" sz="3600" b="1" dirty="0">
                <a:solidFill>
                  <a:srgbClr val="002060"/>
                </a:solidFill>
              </a:rPr>
              <a:t> </a:t>
            </a:r>
            <a:r>
              <a:rPr lang="en-US" sz="3600" b="1" dirty="0" err="1">
                <a:solidFill>
                  <a:srgbClr val="002060"/>
                </a:solidFill>
              </a:rPr>
              <a:t>của</a:t>
            </a:r>
            <a:r>
              <a:rPr lang="en-US" sz="3600" b="1" dirty="0">
                <a:solidFill>
                  <a:srgbClr val="002060"/>
                </a:solidFill>
              </a:rPr>
              <a:t> 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409317" y="870110"/>
            <a:ext cx="7543800" cy="2887218"/>
          </a:xfrm>
        </p:spPr>
        <p:txBody>
          <a:bodyPr>
            <a:normAutofit/>
          </a:bodyPr>
          <a:lstStyle/>
          <a:p>
            <a:pPr lvl="1" algn="just"/>
            <a:r>
              <a:rPr lang="vi-VN" sz="1800" b="1" dirty="0">
                <a:solidFill>
                  <a:srgbClr val="002060"/>
                </a:solidFill>
              </a:rPr>
              <a:t>Stateless Widget</a:t>
            </a:r>
            <a:r>
              <a:rPr lang="en-GB" sz="1800" b="1" dirty="0">
                <a:solidFill>
                  <a:srgbClr val="002060"/>
                </a:solidFill>
              </a:rPr>
              <a:t>: </a:t>
            </a:r>
            <a:r>
              <a:rPr lang="vi-VN" sz="1800" b="1" dirty="0">
                <a:solidFill>
                  <a:srgbClr val="002060"/>
                </a:solidFill>
              </a:rPr>
              <a:t>các widget này là bất biến, nghĩa là các thuộc tính (hay còn gọi là tham số) của chúng không thể thay đổi sau khi được tạo. </a:t>
            </a:r>
            <a:endParaRPr lang="en-US" sz="1800" b="1" dirty="0">
              <a:solidFill>
                <a:srgbClr val="002060"/>
              </a:solidFill>
            </a:endParaRPr>
          </a:p>
          <a:p>
            <a:pPr lvl="1" algn="just"/>
            <a:r>
              <a:rPr lang="vi-VN" sz="1800" b="1" dirty="0">
                <a:solidFill>
                  <a:srgbClr val="002060"/>
                </a:solidFill>
              </a:rPr>
              <a:t>Nói cách khác, một khi widget stateless đã được render, nó sẽ không thay đổi và không thể cập nhật.</a:t>
            </a:r>
            <a:endParaRPr lang="en-US" sz="1800" b="1" dirty="0">
              <a:solidFill>
                <a:srgbClr val="002060"/>
              </a:solidFill>
            </a:endParaRPr>
          </a:p>
          <a:p>
            <a:pPr marL="205740" lvl="1" indent="0">
              <a:buNone/>
            </a:pPr>
            <a:endParaRPr lang="en-US" sz="2550" b="1" dirty="0">
              <a:solidFill>
                <a:srgbClr val="002060"/>
              </a:solidFill>
            </a:endParaRPr>
          </a:p>
        </p:txBody>
      </p:sp>
      <p:pic>
        <p:nvPicPr>
          <p:cNvPr id="3" name="Picture 2" descr="Flutter: Difference Between Stateful and Stateless Widget - DEV Community">
            <a:extLst>
              <a:ext uri="{FF2B5EF4-FFF2-40B4-BE49-F238E27FC236}">
                <a16:creationId xmlns:a16="http://schemas.microsoft.com/office/drawing/2014/main" id="{B6A2518F-A987-EE96-647C-1C94ABB5F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11" t="13717" r="10411" b="13717"/>
          <a:stretch/>
        </p:blipFill>
        <p:spPr bwMode="auto">
          <a:xfrm>
            <a:off x="5610608" y="2706698"/>
            <a:ext cx="3224920" cy="229496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14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800100" y="357473"/>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800100" y="1128141"/>
            <a:ext cx="7543800" cy="2887218"/>
          </a:xfrm>
        </p:spPr>
        <p:txBody>
          <a:bodyPr>
            <a:normAutofit/>
          </a:bodyPr>
          <a:lstStyle/>
          <a:p>
            <a:pPr marL="0" indent="0" algn="just">
              <a:buNone/>
            </a:pPr>
            <a:r>
              <a:rPr lang="en-US" sz="2700" b="1" dirty="0">
                <a:solidFill>
                  <a:srgbClr val="002060"/>
                </a:solidFill>
              </a:rPr>
              <a:t> </a:t>
            </a:r>
            <a:r>
              <a:rPr lang="vi-VN" sz="2700" b="1" dirty="0">
                <a:solidFill>
                  <a:srgbClr val="002060"/>
                </a:solidFill>
              </a:rPr>
              <a:t>State</a:t>
            </a:r>
            <a:r>
              <a:rPr lang="en-US" sz="2700" b="1" dirty="0" err="1">
                <a:solidFill>
                  <a:srgbClr val="002060"/>
                </a:solidFill>
              </a:rPr>
              <a:t>ful</a:t>
            </a:r>
            <a:r>
              <a:rPr lang="vi-VN" sz="2700" b="1" dirty="0">
                <a:solidFill>
                  <a:srgbClr val="002060"/>
                </a:solidFill>
              </a:rPr>
              <a:t> Widget</a:t>
            </a:r>
            <a:endParaRPr lang="en-US" sz="2700" b="1" dirty="0">
              <a:solidFill>
                <a:srgbClr val="002060"/>
              </a:solidFill>
            </a:endParaRPr>
          </a:p>
          <a:p>
            <a:pPr marL="205740" lvl="1" indent="0" algn="just">
              <a:buNone/>
            </a:pPr>
            <a:r>
              <a:rPr lang="vi-VN" sz="1800" b="1" dirty="0">
                <a:solidFill>
                  <a:srgbClr val="002060"/>
                </a:solidFill>
              </a:rPr>
              <a:t>Ngược lại, Stateful widget đại diện cho những phần giao diện người dùng có thể thay đổi theo thời gian hoặc phản ứng với tương tác của người dùng. </a:t>
            </a:r>
            <a:endParaRPr lang="en-US" sz="1800" b="1" dirty="0">
              <a:solidFill>
                <a:srgbClr val="002060"/>
              </a:solidFill>
            </a:endParaRPr>
          </a:p>
          <a:p>
            <a:pPr marL="205740" lvl="1" indent="0" algn="just">
              <a:buNone/>
            </a:pPr>
            <a:r>
              <a:rPr lang="vi-VN" sz="1800" b="1" dirty="0">
                <a:solidFill>
                  <a:srgbClr val="002060"/>
                </a:solidFill>
              </a:rPr>
              <a:t>Các widget này là có thể thay đổi (mutable) và có thể được cập nhật động.</a:t>
            </a:r>
            <a:endParaRPr lang="en-US" sz="1800" b="1" dirty="0">
              <a:solidFill>
                <a:srgbClr val="002060"/>
              </a:solidFill>
            </a:endParaRPr>
          </a:p>
        </p:txBody>
      </p:sp>
    </p:spTree>
    <p:extLst>
      <p:ext uri="{BB962C8B-B14F-4D97-AF65-F5344CB8AC3E}">
        <p14:creationId xmlns:p14="http://schemas.microsoft.com/office/powerpoint/2010/main" val="231573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1800" b="1" i="1" dirty="0">
                <a:solidFill>
                  <a:srgbClr val="002060"/>
                </a:solidFill>
              </a:rPr>
              <a:t>Một số Widget cơ bản</a:t>
            </a:r>
          </a:p>
          <a:p>
            <a:pPr algn="just"/>
            <a:r>
              <a:rPr lang="en-US" sz="2400" b="1" dirty="0">
                <a:solidFill>
                  <a:srgbClr val="002060"/>
                </a:solidFill>
              </a:rPr>
              <a:t>1. Text() – Thêm văn bản</a:t>
            </a:r>
          </a:p>
          <a:p>
            <a:pPr algn="just"/>
            <a:r>
              <a:rPr lang="en-US" sz="2400" b="1" dirty="0">
                <a:solidFill>
                  <a:srgbClr val="002060"/>
                </a:solidFill>
              </a:rPr>
              <a:t>2. Image() – Đặt hình ảnh</a:t>
            </a:r>
          </a:p>
          <a:p>
            <a:pPr algn="just"/>
            <a:r>
              <a:rPr lang="en-US" sz="2400" b="1" dirty="0">
                <a:solidFill>
                  <a:srgbClr val="002060"/>
                </a:solidFill>
              </a:rPr>
              <a:t>3. </a:t>
            </a:r>
            <a:r>
              <a:rPr lang="en-US" sz="2400" b="1" dirty="0" err="1">
                <a:solidFill>
                  <a:srgbClr val="002060"/>
                </a:solidFill>
              </a:rPr>
              <a:t>ElevatedButton</a:t>
            </a:r>
            <a:r>
              <a:rPr lang="en-US" sz="2400" b="1" dirty="0">
                <a:solidFill>
                  <a:srgbClr val="002060"/>
                </a:solidFill>
              </a:rPr>
              <a:t>() – Tập hợp nút Button</a:t>
            </a:r>
          </a:p>
          <a:p>
            <a:pPr algn="just"/>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3197566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1800" b="1" i="1" dirty="0">
                <a:solidFill>
                  <a:srgbClr val="002060"/>
                </a:solidFill>
              </a:rPr>
              <a:t>Một số Widget cơ bản</a:t>
            </a:r>
          </a:p>
          <a:p>
            <a:pPr algn="just"/>
            <a:r>
              <a:rPr lang="en-US" sz="2400" b="1" dirty="0">
                <a:solidFill>
                  <a:srgbClr val="002060"/>
                </a:solidFill>
              </a:rPr>
              <a:t>1. Text() – Thêm văn bản</a:t>
            </a:r>
          </a:p>
          <a:p>
            <a:pPr algn="just"/>
            <a:r>
              <a:rPr lang="vi-VN" sz="1800" b="1" dirty="0">
                <a:solidFill>
                  <a:srgbClr val="002060"/>
                </a:solidFill>
              </a:rPr>
              <a:t>Là một đoạn văn bản với một kiểu duy nhất.</a:t>
            </a:r>
          </a:p>
          <a:p>
            <a:pPr algn="just"/>
            <a:r>
              <a:rPr lang="vi-VN" sz="1800" b="1" dirty="0">
                <a:solidFill>
                  <a:srgbClr val="002060"/>
                </a:solidFill>
              </a:rPr>
              <a:t>Widget Text hiển thị một chuỗi văn bản với một kiểu duy nhất. Chuỗi văn bản có thể được ngắt dòng thành nhiều dòng hoặc hiển thị trên cùng một dòng, tuỳ thuộc vào các ràng buộc bố cục.</a:t>
            </a:r>
          </a:p>
          <a:p>
            <a:pPr algn="just"/>
            <a:endParaRPr lang="en-US" sz="2400" b="1" dirty="0">
              <a:solidFill>
                <a:srgbClr val="002060"/>
              </a:solidFill>
            </a:endParaRPr>
          </a:p>
          <a:p>
            <a:pPr algn="just"/>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2644606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1800" b="1" i="1" dirty="0">
                <a:solidFill>
                  <a:srgbClr val="002060"/>
                </a:solidFill>
              </a:rPr>
              <a:t>Một số Widget cơ bản</a:t>
            </a:r>
          </a:p>
          <a:p>
            <a:pPr algn="just"/>
            <a:r>
              <a:rPr lang="en-US" sz="2400" b="1" dirty="0">
                <a:solidFill>
                  <a:srgbClr val="002060"/>
                </a:solidFill>
              </a:rPr>
              <a:t>1. Text() – Thêm văn bản</a:t>
            </a:r>
          </a:p>
          <a:p>
            <a:pPr algn="just"/>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67331286-BAF2-4671-B7DE-E992A5F651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71450"/>
            <a:ext cx="9144000" cy="4972050"/>
          </a:xfrm>
          <a:prstGeom prst="rect">
            <a:avLst/>
          </a:prstGeom>
        </p:spPr>
      </p:pic>
    </p:spTree>
    <p:extLst>
      <p:ext uri="{BB962C8B-B14F-4D97-AF65-F5344CB8AC3E}">
        <p14:creationId xmlns:p14="http://schemas.microsoft.com/office/powerpoint/2010/main" val="1073432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fontScale="92500" lnSpcReduction="10000"/>
          </a:bodyPr>
          <a:lstStyle/>
          <a:p>
            <a:pPr algn="just"/>
            <a:r>
              <a:rPr lang="en-US" sz="1800" b="1" i="1" dirty="0">
                <a:solidFill>
                  <a:srgbClr val="002060"/>
                </a:solidFill>
              </a:rPr>
              <a:t>Một số Widget cơ bản</a:t>
            </a:r>
          </a:p>
          <a:p>
            <a:pPr algn="just"/>
            <a:r>
              <a:rPr lang="en-US" sz="3150" b="1" dirty="0">
                <a:solidFill>
                  <a:srgbClr val="002060"/>
                </a:solidFill>
              </a:rPr>
              <a:t>2. Image() – Đặt hình ảnh</a:t>
            </a:r>
          </a:p>
          <a:p>
            <a:pPr algn="just"/>
            <a:endParaRPr lang="en-US" sz="1050" b="1" dirty="0">
              <a:solidFill>
                <a:srgbClr val="002060"/>
              </a:solidFill>
            </a:endParaRPr>
          </a:p>
          <a:p>
            <a:pPr algn="just"/>
            <a:r>
              <a:rPr lang="en-US" sz="2325" b="1" dirty="0" err="1">
                <a:solidFill>
                  <a:srgbClr val="002060"/>
                </a:solidFill>
              </a:rPr>
              <a:t>Image.new</a:t>
            </a:r>
            <a:r>
              <a:rPr lang="en-US" sz="2325" b="1" dirty="0">
                <a:solidFill>
                  <a:srgbClr val="002060"/>
                </a:solidFill>
              </a:rPr>
              <a:t>: Tạo hình ảnh từ một </a:t>
            </a:r>
            <a:r>
              <a:rPr lang="en-US" sz="2325" b="1" dirty="0" err="1">
                <a:solidFill>
                  <a:srgbClr val="002060"/>
                </a:solidFill>
              </a:rPr>
              <a:t>ImageProvider</a:t>
            </a:r>
            <a:r>
              <a:rPr lang="en-US" sz="2325" b="1" dirty="0">
                <a:solidFill>
                  <a:srgbClr val="002060"/>
                </a:solidFill>
              </a:rPr>
              <a:t>.</a:t>
            </a:r>
          </a:p>
          <a:p>
            <a:pPr algn="just"/>
            <a:r>
              <a:rPr lang="en-US" sz="2325" b="1" dirty="0" err="1">
                <a:solidFill>
                  <a:srgbClr val="002060"/>
                </a:solidFill>
              </a:rPr>
              <a:t>Image.asset</a:t>
            </a:r>
            <a:r>
              <a:rPr lang="en-US" sz="2325" b="1" dirty="0">
                <a:solidFill>
                  <a:srgbClr val="002060"/>
                </a:solidFill>
              </a:rPr>
              <a:t>: Lấy hình ảnh từ tài nguyên dự án.</a:t>
            </a:r>
          </a:p>
          <a:p>
            <a:pPr algn="just"/>
            <a:r>
              <a:rPr lang="en-US" sz="2325" b="1" dirty="0" err="1">
                <a:solidFill>
                  <a:srgbClr val="002060"/>
                </a:solidFill>
              </a:rPr>
              <a:t>Image.network</a:t>
            </a:r>
            <a:r>
              <a:rPr lang="en-US" sz="2325" b="1" dirty="0">
                <a:solidFill>
                  <a:srgbClr val="002060"/>
                </a:solidFill>
              </a:rPr>
              <a:t>: Lấy hình ảnh từ URL.</a:t>
            </a:r>
          </a:p>
          <a:p>
            <a:pPr algn="just"/>
            <a:r>
              <a:rPr lang="en-US" sz="2325" b="1" dirty="0" err="1">
                <a:solidFill>
                  <a:srgbClr val="002060"/>
                </a:solidFill>
              </a:rPr>
              <a:t>Image.file</a:t>
            </a:r>
            <a:r>
              <a:rPr lang="en-US" sz="2325" b="1" dirty="0">
                <a:solidFill>
                  <a:srgbClr val="002060"/>
                </a:solidFill>
              </a:rPr>
              <a:t>: Lấy hình ảnh từ tệp cục bộ.</a:t>
            </a:r>
          </a:p>
          <a:p>
            <a:pPr algn="just"/>
            <a:r>
              <a:rPr lang="en-US" sz="2325" b="1" dirty="0" err="1">
                <a:solidFill>
                  <a:srgbClr val="002060"/>
                </a:solidFill>
              </a:rPr>
              <a:t>Image.memory</a:t>
            </a:r>
            <a:r>
              <a:rPr lang="en-US" sz="2325" b="1" dirty="0">
                <a:solidFill>
                  <a:srgbClr val="002060"/>
                </a:solidFill>
              </a:rPr>
              <a:t>: Lấy hình ảnh từ dữ liệu nhị phân trong bộ nhớ.</a:t>
            </a:r>
          </a:p>
          <a:p>
            <a:pPr algn="just"/>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2827847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cơ bản</a:t>
            </a:r>
          </a:p>
          <a:p>
            <a:pPr algn="just"/>
            <a:r>
              <a:rPr lang="en-US" sz="3150" b="1" dirty="0">
                <a:solidFill>
                  <a:srgbClr val="002060"/>
                </a:solidFill>
              </a:rPr>
              <a:t>2. Image() – Đặt hình ảnh</a:t>
            </a:r>
          </a:p>
          <a:p>
            <a:pPr algn="just"/>
            <a:endParaRPr lang="en-US" sz="1050" b="1" dirty="0">
              <a:solidFill>
                <a:srgbClr val="002060"/>
              </a:solidFill>
            </a:endParaRPr>
          </a:p>
          <a:p>
            <a:pPr algn="just"/>
            <a:endParaRPr lang="en-US" sz="2325" b="1" dirty="0">
              <a:solidFill>
                <a:srgbClr val="002060"/>
              </a:solidFill>
            </a:endParaRPr>
          </a:p>
          <a:p>
            <a:pPr algn="just"/>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2CE5A64B-33A6-4DB2-982B-170F74651AD7}"/>
              </a:ext>
            </a:extLst>
          </p:cNvPr>
          <p:cNvPicPr>
            <a:picLocks noChangeAspect="1"/>
          </p:cNvPicPr>
          <p:nvPr/>
        </p:nvPicPr>
        <p:blipFill>
          <a:blip r:embed="rId2"/>
          <a:stretch>
            <a:fillRect/>
          </a:stretch>
        </p:blipFill>
        <p:spPr>
          <a:xfrm>
            <a:off x="171450" y="191233"/>
            <a:ext cx="8790110" cy="4761034"/>
          </a:xfrm>
          <a:prstGeom prst="rect">
            <a:avLst/>
          </a:prstGeom>
        </p:spPr>
      </p:pic>
    </p:spTree>
    <p:extLst>
      <p:ext uri="{BB962C8B-B14F-4D97-AF65-F5344CB8AC3E}">
        <p14:creationId xmlns:p14="http://schemas.microsoft.com/office/powerpoint/2010/main" val="3277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04BF9-5A7E-E02D-7DA1-03FD893913FA}"/>
              </a:ext>
            </a:extLst>
          </p:cNvPr>
          <p:cNvSpPr txBox="1"/>
          <p:nvPr/>
        </p:nvSpPr>
        <p:spPr>
          <a:xfrm>
            <a:off x="448937" y="564394"/>
            <a:ext cx="8246126" cy="1704569"/>
          </a:xfrm>
          <a:prstGeom prst="rect">
            <a:avLst/>
          </a:prstGeom>
          <a:noFill/>
        </p:spPr>
        <p:txBody>
          <a:bodyPr wrap="square">
            <a:spAutoFit/>
          </a:bodyPr>
          <a:lstStyle/>
          <a:p>
            <a:pPr marL="285750" indent="-285750" algn="just">
              <a:lnSpc>
                <a:spcPct val="150000"/>
              </a:lnSpc>
              <a:buFontTx/>
              <a:buChar char="-"/>
            </a:pPr>
            <a:r>
              <a:rPr lang="en-GB" sz="1800" dirty="0">
                <a:latin typeface="Times New Roman" panose="02020603050405020304" pitchFamily="18" charset="0"/>
                <a:ea typeface="Aptos"/>
              </a:rPr>
              <a:t>S</a:t>
            </a:r>
            <a:r>
              <a:rPr lang="vi-VN" sz="1800" dirty="0">
                <a:effectLst/>
                <a:latin typeface="Times New Roman" panose="02020603050405020304" pitchFamily="18" charset="0"/>
                <a:ea typeface="Aptos"/>
              </a:rPr>
              <a:t>ử dụng ngôn ngữ lập trình </a:t>
            </a:r>
            <a:r>
              <a:rPr lang="vi-VN" sz="1800" b="1" dirty="0">
                <a:effectLst/>
                <a:latin typeface="Times New Roman" panose="02020603050405020304" pitchFamily="18" charset="0"/>
                <a:ea typeface="Aptos"/>
              </a:rPr>
              <a:t>Dart</a:t>
            </a:r>
            <a:endParaRPr lang="en-GB" sz="1800" b="1" dirty="0">
              <a:latin typeface="Times New Roman" panose="02020603050405020304" pitchFamily="18" charset="0"/>
              <a:ea typeface="Aptos"/>
            </a:endParaRPr>
          </a:p>
          <a:p>
            <a:pPr marL="285750" indent="-285750" algn="just">
              <a:lnSpc>
                <a:spcPct val="150000"/>
              </a:lnSpc>
              <a:buFontTx/>
              <a:buChar char="-"/>
            </a:pPr>
            <a:r>
              <a:rPr lang="en-GB" sz="1800" dirty="0">
                <a:latin typeface="Times New Roman" panose="02020603050405020304" pitchFamily="18" charset="0"/>
                <a:ea typeface="Aptos"/>
              </a:rPr>
              <a:t>C</a:t>
            </a:r>
            <a:r>
              <a:rPr lang="vi-VN" sz="1800" dirty="0">
                <a:effectLst/>
                <a:latin typeface="Times New Roman" panose="02020603050405020304" pitchFamily="18" charset="0"/>
                <a:ea typeface="Aptos"/>
              </a:rPr>
              <a:t>ung cấp bộ </a:t>
            </a:r>
            <a:r>
              <a:rPr lang="vi-VN" sz="1600" dirty="0">
                <a:effectLst/>
                <a:latin typeface="Times New Roman" panose="02020603050405020304" pitchFamily="18" charset="0"/>
                <a:ea typeface="Aptos"/>
              </a:rPr>
              <a:t>công</a:t>
            </a:r>
            <a:r>
              <a:rPr lang="vi-VN" sz="1800" dirty="0">
                <a:effectLst/>
                <a:latin typeface="Times New Roman" panose="02020603050405020304" pitchFamily="18" charset="0"/>
                <a:ea typeface="Aptos"/>
              </a:rPr>
              <a:t> cụ giao diện người dùng phong phú, đẹp mắt và hiệu suất cao.</a:t>
            </a:r>
          </a:p>
          <a:p>
            <a:pPr algn="just">
              <a:lnSpc>
                <a:spcPct val="150000"/>
              </a:lnSpc>
            </a:pPr>
            <a:r>
              <a:rPr lang="en-US" sz="1800" dirty="0">
                <a:effectLst/>
                <a:latin typeface="Times New Roman" panose="02020603050405020304" pitchFamily="18" charset="0"/>
                <a:ea typeface="Aptos"/>
              </a:rPr>
              <a:t>- </a:t>
            </a:r>
            <a:r>
              <a:rPr lang="vi-VN" sz="1800" dirty="0">
                <a:effectLst/>
                <a:latin typeface="Times New Roman" panose="02020603050405020304" pitchFamily="18" charset="0"/>
                <a:ea typeface="Aptos"/>
              </a:rPr>
              <a:t>Flutter có thể được xây dựng bằng bất cứ  trình soạn thảo hay IDE nào. Được cài phổ biến trên Android Studio, Visual Studio Code hoặc IntelliJ.</a:t>
            </a:r>
          </a:p>
        </p:txBody>
      </p:sp>
      <p:pic>
        <p:nvPicPr>
          <p:cNvPr id="2050" name="Picture 2" descr="Khóa học Lập Trình Dart cơ bản | VNFS - Học Lập Trình">
            <a:extLst>
              <a:ext uri="{FF2B5EF4-FFF2-40B4-BE49-F238E27FC236}">
                <a16:creationId xmlns:a16="http://schemas.microsoft.com/office/drawing/2014/main" id="{3F5D3E0D-BB65-6E5C-C103-9FA7A834B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37" y="241843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ất tần tật về Layouts trong Flutter">
            <a:extLst>
              <a:ext uri="{FF2B5EF4-FFF2-40B4-BE49-F238E27FC236}">
                <a16:creationId xmlns:a16="http://schemas.microsoft.com/office/drawing/2014/main" id="{9EF6C934-93CA-E593-13A4-DF4BBBFFD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282" y="1778965"/>
            <a:ext cx="5671781" cy="356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97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2400" b="1" dirty="0">
                <a:solidFill>
                  <a:srgbClr val="002060"/>
                </a:solidFill>
              </a:rPr>
              <a:t>3. </a:t>
            </a:r>
            <a:r>
              <a:rPr lang="en-US" sz="2400" b="1" dirty="0" err="1">
                <a:solidFill>
                  <a:srgbClr val="002060"/>
                </a:solidFill>
              </a:rPr>
              <a:t>ElevatedButton</a:t>
            </a:r>
            <a:r>
              <a:rPr lang="en-US" sz="2400" b="1" dirty="0">
                <a:solidFill>
                  <a:srgbClr val="002060"/>
                </a:solidFill>
              </a:rPr>
              <a:t>() – Tập hợp nút Button</a:t>
            </a:r>
            <a:endParaRPr lang="en-US" sz="1800" b="1" dirty="0">
              <a:solidFill>
                <a:srgbClr val="002060"/>
              </a:solidFill>
            </a:endParaRPr>
          </a:p>
          <a:p>
            <a:pPr algn="just"/>
            <a:r>
              <a:rPr lang="vi-VN" sz="1800" b="1" dirty="0">
                <a:solidFill>
                  <a:srgbClr val="002060"/>
                </a:solidFill>
              </a:rPr>
              <a:t>Một widget Button cho phép người dùng thực hiện một số hành động khi nhấn. Flutter không có tiện ích trực tiếp "Button" , mà thay vào đó nó có các loại nút như FlatButton và RaisedButton.</a:t>
            </a:r>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53F3DDDE-7A13-4E0F-B7BD-3C94C26A093B}"/>
              </a:ext>
            </a:extLst>
          </p:cNvPr>
          <p:cNvPicPr>
            <a:picLocks noChangeAspect="1"/>
          </p:cNvPicPr>
          <p:nvPr/>
        </p:nvPicPr>
        <p:blipFill>
          <a:blip r:embed="rId2"/>
          <a:stretch>
            <a:fillRect/>
          </a:stretch>
        </p:blipFill>
        <p:spPr>
          <a:xfrm>
            <a:off x="513801" y="2281604"/>
            <a:ext cx="3550444" cy="2406924"/>
          </a:xfrm>
          <a:prstGeom prst="rect">
            <a:avLst/>
          </a:prstGeom>
        </p:spPr>
      </p:pic>
    </p:spTree>
    <p:extLst>
      <p:ext uri="{BB962C8B-B14F-4D97-AF65-F5344CB8AC3E}">
        <p14:creationId xmlns:p14="http://schemas.microsoft.com/office/powerpoint/2010/main" val="626154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1. Row() </a:t>
            </a:r>
          </a:p>
          <a:p>
            <a:pPr algn="just"/>
            <a:r>
              <a:rPr lang="en-US" sz="2400" b="1" dirty="0">
                <a:solidFill>
                  <a:srgbClr val="002060"/>
                </a:solidFill>
              </a:rPr>
              <a:t>2. Column()</a:t>
            </a:r>
          </a:p>
          <a:p>
            <a:pPr algn="just"/>
            <a:r>
              <a:rPr lang="en-US" sz="2400" b="1" dirty="0">
                <a:solidFill>
                  <a:srgbClr val="002060"/>
                </a:solidFill>
              </a:rPr>
              <a:t>3. </a:t>
            </a:r>
            <a:r>
              <a:rPr lang="en-US" sz="2400" b="1" dirty="0" err="1">
                <a:solidFill>
                  <a:srgbClr val="002060"/>
                </a:solidFill>
              </a:rPr>
              <a:t>ListView</a:t>
            </a:r>
            <a:r>
              <a:rPr lang="en-US" sz="2400" b="1" dirty="0">
                <a:solidFill>
                  <a:srgbClr val="002060"/>
                </a:solidFill>
              </a:rPr>
              <a:t>()</a:t>
            </a:r>
          </a:p>
          <a:p>
            <a:pPr algn="just"/>
            <a:r>
              <a:rPr lang="en-US" sz="2400" b="1" dirty="0">
                <a:solidFill>
                  <a:srgbClr val="002060"/>
                </a:solidFill>
              </a:rPr>
              <a:t>4. </a:t>
            </a:r>
            <a:r>
              <a:rPr lang="en-US" sz="2400" b="1" dirty="0" err="1">
                <a:solidFill>
                  <a:srgbClr val="002060"/>
                </a:solidFill>
              </a:rPr>
              <a:t>GridView</a:t>
            </a:r>
            <a:r>
              <a:rPr lang="en-US" sz="2400" b="1" dirty="0">
                <a:solidFill>
                  <a:srgbClr val="002060"/>
                </a:solidFill>
              </a:rPr>
              <a:t>()</a:t>
            </a:r>
          </a:p>
          <a:p>
            <a:pPr algn="just"/>
            <a:r>
              <a:rPr lang="en-US" sz="2400" b="1" dirty="0">
                <a:solidFill>
                  <a:srgbClr val="002060"/>
                </a:solidFill>
              </a:rPr>
              <a:t>5. Container() </a:t>
            </a:r>
          </a:p>
          <a:p>
            <a:pPr algn="just"/>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155598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1. Row() </a:t>
            </a:r>
            <a:endParaRPr lang="en-US" sz="1800" b="1" dirty="0">
              <a:solidFill>
                <a:srgbClr val="002060"/>
              </a:solidFill>
            </a:endParaRPr>
          </a:p>
          <a:p>
            <a:pPr algn="just"/>
            <a:r>
              <a:rPr lang="vi-VN" sz="1800" b="1" dirty="0">
                <a:solidFill>
                  <a:srgbClr val="002060"/>
                </a:solidFill>
              </a:rPr>
              <a:t>Row là widget dùng để hiển thị các phần tử theo hàng ngang (theo trục horizontal). Tất cả các widget con bên trong Row sẽ được xếp theo chiều ngang, từ trái sang phải.</a:t>
            </a:r>
            <a:endParaRPr lang="en-US" sz="1800" b="1" dirty="0">
              <a:solidFill>
                <a:srgbClr val="002060"/>
              </a:solidFill>
            </a:endParaRPr>
          </a:p>
        </p:txBody>
      </p:sp>
    </p:spTree>
    <p:extLst>
      <p:ext uri="{BB962C8B-B14F-4D97-AF65-F5344CB8AC3E}">
        <p14:creationId xmlns:p14="http://schemas.microsoft.com/office/powerpoint/2010/main" val="3112223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2. Column()</a:t>
            </a:r>
          </a:p>
          <a:p>
            <a:pPr algn="just"/>
            <a:r>
              <a:rPr lang="vi-VN" sz="1800" b="1" dirty="0">
                <a:solidFill>
                  <a:srgbClr val="002060"/>
                </a:solidFill>
              </a:rPr>
              <a:t>Column là widget dùng để hiển thị các phần tử theo cột (theo trục vertical). Các widget con sẽ được xếp theo chiều dọc, từ trên xuống dưới.</a:t>
            </a:r>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165518AB-AEAA-4543-A6DC-C62BF163EA5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53928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2. Column()</a:t>
            </a:r>
          </a:p>
          <a:p>
            <a:pPr algn="just"/>
            <a:r>
              <a:rPr lang="vi-VN" sz="1800" b="1" dirty="0">
                <a:solidFill>
                  <a:srgbClr val="002060"/>
                </a:solidFill>
              </a:rPr>
              <a:t>Column là widget dùng để hiển thị các phần tử theo cột (theo trục vertical). Các widget con sẽ được xếp theo chiều dọc, từ trên xuống dưới.</a:t>
            </a:r>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501178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2. Column()</a:t>
            </a:r>
          </a:p>
          <a:p>
            <a:pPr algn="just"/>
            <a:r>
              <a:rPr lang="vi-VN" sz="1800" b="1" dirty="0">
                <a:solidFill>
                  <a:srgbClr val="002060"/>
                </a:solidFill>
              </a:rPr>
              <a:t>Column là widget dùng để hiển thị các phần tử theo cột (theo trục vertical). Các widget con sẽ được xếp theo chiều dọc, từ trên xuống dưới.</a:t>
            </a:r>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019A6775-5540-43EB-ADF1-FCB3E6C955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54034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3. </a:t>
            </a:r>
            <a:r>
              <a:rPr lang="en-US" sz="2400" b="1" dirty="0" err="1">
                <a:solidFill>
                  <a:srgbClr val="002060"/>
                </a:solidFill>
              </a:rPr>
              <a:t>ListView</a:t>
            </a:r>
            <a:r>
              <a:rPr lang="en-US" sz="2400" b="1" dirty="0">
                <a:solidFill>
                  <a:srgbClr val="002060"/>
                </a:solidFill>
              </a:rPr>
              <a:t>() </a:t>
            </a:r>
          </a:p>
          <a:p>
            <a:pPr algn="just"/>
            <a:r>
              <a:rPr lang="vi-VN" sz="1800" b="1" dirty="0">
                <a:solidFill>
                  <a:srgbClr val="002060"/>
                </a:solidFill>
              </a:rPr>
              <a:t>ListView là widget hiển thị các phần tử dưới dạng một cột có khả năng cuộn (scrollable). Thường được sử dụng để hiển thị danh sách lớn các phần tử mà không cần phải tải tất cả chúng cùng một lúc.</a:t>
            </a:r>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3423612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7543800"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3. </a:t>
            </a:r>
            <a:r>
              <a:rPr lang="en-US" sz="2400" b="1" dirty="0" err="1">
                <a:solidFill>
                  <a:srgbClr val="002060"/>
                </a:solidFill>
              </a:rPr>
              <a:t>ListView</a:t>
            </a:r>
            <a:r>
              <a:rPr lang="en-US" sz="2400" b="1" dirty="0">
                <a:solidFill>
                  <a:srgbClr val="002060"/>
                </a:solidFill>
              </a:rPr>
              <a:t>() </a:t>
            </a:r>
          </a:p>
          <a:p>
            <a:pPr algn="just"/>
            <a:r>
              <a:rPr lang="vi-VN" sz="1800" b="1" dirty="0">
                <a:solidFill>
                  <a:srgbClr val="002060"/>
                </a:solidFill>
              </a:rPr>
              <a:t>ListView là widget hiển thị các phần tử dưới dạng một cột có khả năng cuộn (scrollable). Thường được sử dụng để hiển thị danh sách lớn các phần tử mà không cần phải tải tất cả chúng cùng một lúc.</a:t>
            </a:r>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85DB107A-DBBC-4705-AE97-410942630F8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03709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4. </a:t>
            </a:r>
            <a:r>
              <a:rPr lang="en-US" sz="2400" b="1" dirty="0" err="1">
                <a:solidFill>
                  <a:srgbClr val="002060"/>
                </a:solidFill>
              </a:rPr>
              <a:t>GridView</a:t>
            </a:r>
            <a:r>
              <a:rPr lang="en-US" sz="2400" b="1" dirty="0">
                <a:solidFill>
                  <a:srgbClr val="002060"/>
                </a:solidFill>
              </a:rPr>
              <a:t>()</a:t>
            </a:r>
            <a:endParaRPr lang="en-US" sz="1800" b="1" dirty="0">
              <a:solidFill>
                <a:srgbClr val="002060"/>
              </a:solidFill>
            </a:endParaRPr>
          </a:p>
          <a:p>
            <a:pPr algn="just"/>
            <a:r>
              <a:rPr lang="vi-VN" sz="1800" b="1" dirty="0">
                <a:solidFill>
                  <a:srgbClr val="002060"/>
                </a:solidFill>
              </a:rPr>
              <a:t>GridView dùng để hiển thị các phần tử trong một lưới (grid), nơi các phần tử được xếp theo cả hàng ngang và hàng dọc. Giống như ListView, GridView cũng có thể cuộn khi cần thiết.</a:t>
            </a:r>
            <a:endParaRPr lang="en-US" sz="1800" b="1" dirty="0">
              <a:solidFill>
                <a:srgbClr val="002060"/>
              </a:solidFill>
            </a:endParaRPr>
          </a:p>
        </p:txBody>
      </p:sp>
    </p:spTree>
    <p:extLst>
      <p:ext uri="{BB962C8B-B14F-4D97-AF65-F5344CB8AC3E}">
        <p14:creationId xmlns:p14="http://schemas.microsoft.com/office/powerpoint/2010/main" val="103614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4. </a:t>
            </a:r>
            <a:r>
              <a:rPr lang="en-US" sz="2400" b="1" dirty="0" err="1">
                <a:solidFill>
                  <a:srgbClr val="002060"/>
                </a:solidFill>
              </a:rPr>
              <a:t>GridView</a:t>
            </a:r>
            <a:r>
              <a:rPr lang="en-US" sz="2400" b="1" dirty="0">
                <a:solidFill>
                  <a:srgbClr val="002060"/>
                </a:solidFill>
              </a:rPr>
              <a:t>()</a:t>
            </a:r>
            <a:endParaRPr lang="en-US" sz="1800" b="1" dirty="0">
              <a:solidFill>
                <a:srgbClr val="002060"/>
              </a:solidFill>
            </a:endParaRPr>
          </a:p>
          <a:p>
            <a:pPr algn="just"/>
            <a:r>
              <a:rPr lang="vi-VN" sz="1800" b="1" dirty="0">
                <a:solidFill>
                  <a:srgbClr val="002060"/>
                </a:solidFill>
              </a:rPr>
              <a:t>GridView dùng để hiển thị các phần tử trong một lưới (grid), nơi các phần tử được xếp theo cả hàng ngang và hàng dọc. Giống như ListView, GridView cũng có thể cuộn khi cần thiết.</a:t>
            </a:r>
            <a:endParaRPr lang="en-US" sz="1800" b="1" dirty="0">
              <a:solidFill>
                <a:srgbClr val="002060"/>
              </a:solidFill>
            </a:endParaRPr>
          </a:p>
        </p:txBody>
      </p:sp>
      <p:pic>
        <p:nvPicPr>
          <p:cNvPr id="4" name="Picture 3">
            <a:extLst>
              <a:ext uri="{FF2B5EF4-FFF2-40B4-BE49-F238E27FC236}">
                <a16:creationId xmlns:a16="http://schemas.microsoft.com/office/drawing/2014/main" id="{BF9DE0D4-818A-4295-971B-1E15534DD44E}"/>
              </a:ext>
            </a:extLst>
          </p:cNvPr>
          <p:cNvPicPr>
            <a:picLocks noChangeAspect="1"/>
          </p:cNvPicPr>
          <p:nvPr/>
        </p:nvPicPr>
        <p:blipFill>
          <a:blip r:embed="rId2"/>
          <a:stretch>
            <a:fillRect/>
          </a:stretch>
        </p:blipFill>
        <p:spPr>
          <a:xfrm>
            <a:off x="1" y="-3473"/>
            <a:ext cx="3831248" cy="5146973"/>
          </a:xfrm>
          <a:prstGeom prst="rect">
            <a:avLst/>
          </a:prstGeom>
        </p:spPr>
      </p:pic>
      <p:pic>
        <p:nvPicPr>
          <p:cNvPr id="2050" name="Picture 2" descr="The GridView displays six children with different background colors arranged in two columns">
            <a:extLst>
              <a:ext uri="{FF2B5EF4-FFF2-40B4-BE49-F238E27FC236}">
                <a16:creationId xmlns:a16="http://schemas.microsoft.com/office/drawing/2014/main" id="{B731B03D-22D6-4F75-A184-CC4CDF5BF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248" y="0"/>
            <a:ext cx="53127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0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E5E8DE-97D1-C9D3-5FB8-A649DBF108A7}"/>
              </a:ext>
            </a:extLst>
          </p:cNvPr>
          <p:cNvSpPr txBox="1"/>
          <p:nvPr/>
        </p:nvSpPr>
        <p:spPr>
          <a:xfrm>
            <a:off x="884420" y="112426"/>
            <a:ext cx="6221460"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Lịch</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sử</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hình</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thành</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của</a:t>
            </a:r>
            <a:r>
              <a:rPr lang="en-US" sz="3500" b="1" dirty="0">
                <a:latin typeface="Times New Roman" panose="02020603050405020304" pitchFamily="18" charset="0"/>
                <a:cs typeface="Times New Roman" panose="02020603050405020304" pitchFamily="18" charset="0"/>
              </a:rPr>
              <a:t> Flutter</a:t>
            </a:r>
          </a:p>
        </p:txBody>
      </p:sp>
      <p:grpSp>
        <p:nvGrpSpPr>
          <p:cNvPr id="6" name="Google Shape;117;p16">
            <a:extLst>
              <a:ext uri="{FF2B5EF4-FFF2-40B4-BE49-F238E27FC236}">
                <a16:creationId xmlns:a16="http://schemas.microsoft.com/office/drawing/2014/main" id="{88C5E8A4-51E5-C5AB-E8F8-4459ECD4B43C}"/>
              </a:ext>
            </a:extLst>
          </p:cNvPr>
          <p:cNvGrpSpPr/>
          <p:nvPr/>
        </p:nvGrpSpPr>
        <p:grpSpPr>
          <a:xfrm>
            <a:off x="407624" y="1203350"/>
            <a:ext cx="1953101" cy="1829550"/>
            <a:chOff x="407624" y="1203350"/>
            <a:chExt cx="1953101" cy="1829550"/>
          </a:xfrm>
        </p:grpSpPr>
        <p:sp>
          <p:nvSpPr>
            <p:cNvPr id="7" name="Google Shape;118;p16">
              <a:extLst>
                <a:ext uri="{FF2B5EF4-FFF2-40B4-BE49-F238E27FC236}">
                  <a16:creationId xmlns:a16="http://schemas.microsoft.com/office/drawing/2014/main" id="{A9CF960A-6FAE-9B53-FA9E-EDBC1155C4C4}"/>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16">
              <a:extLst>
                <a:ext uri="{FF2B5EF4-FFF2-40B4-BE49-F238E27FC236}">
                  <a16:creationId xmlns:a16="http://schemas.microsoft.com/office/drawing/2014/main" id="{6CE767D6-7575-69A4-78FF-EA4ADEEBFC26}"/>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2015</a:t>
              </a:r>
              <a:endParaRPr sz="1700">
                <a:solidFill>
                  <a:srgbClr val="FFFFFF"/>
                </a:solidFill>
                <a:latin typeface="Fira Sans Extra Condensed"/>
                <a:ea typeface="Fira Sans Extra Condensed"/>
                <a:cs typeface="Fira Sans Extra Condensed"/>
                <a:sym typeface="Fira Sans Extra Condensed"/>
              </a:endParaRPr>
            </a:p>
          </p:txBody>
        </p:sp>
        <p:sp>
          <p:nvSpPr>
            <p:cNvPr id="9" name="Google Shape;120;p16">
              <a:extLst>
                <a:ext uri="{FF2B5EF4-FFF2-40B4-BE49-F238E27FC236}">
                  <a16:creationId xmlns:a16="http://schemas.microsoft.com/office/drawing/2014/main" id="{367D5EC2-FFDC-6449-6FEF-727D1E1D203D}"/>
                </a:ext>
              </a:extLst>
            </p:cNvPr>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6">
              <a:extLst>
                <a:ext uri="{FF2B5EF4-FFF2-40B4-BE49-F238E27FC236}">
                  <a16:creationId xmlns:a16="http://schemas.microsoft.com/office/drawing/2014/main" id="{AE43FEB1-481B-48BD-ECAB-231760AE16AA}"/>
                </a:ext>
              </a:extLst>
            </p:cNvPr>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p16">
              <a:extLst>
                <a:ext uri="{FF2B5EF4-FFF2-40B4-BE49-F238E27FC236}">
                  <a16:creationId xmlns:a16="http://schemas.microsoft.com/office/drawing/2014/main" id="{A1645F4E-A9FB-620C-0151-00060312672F}"/>
                </a:ext>
              </a:extLst>
            </p:cNvPr>
            <p:cNvSpPr txBox="1"/>
            <p:nvPr/>
          </p:nvSpPr>
          <p:spPr>
            <a:xfrm>
              <a:off x="606849" y="1550189"/>
              <a:ext cx="1305900" cy="721767"/>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solidFill>
                    <a:srgbClr val="434343"/>
                  </a:solidFill>
                  <a:latin typeface="Roboto"/>
                  <a:ea typeface="Roboto"/>
                  <a:cs typeface="Roboto"/>
                  <a:sym typeface="Roboto"/>
                </a:rPr>
                <a:t>Google </a:t>
              </a:r>
              <a:r>
                <a:rPr lang="en-GB" sz="1200" dirty="0" err="1">
                  <a:solidFill>
                    <a:srgbClr val="434343"/>
                  </a:solidFill>
                  <a:latin typeface="Roboto"/>
                  <a:ea typeface="Roboto"/>
                  <a:cs typeface="Roboto"/>
                  <a:sym typeface="Roboto"/>
                </a:rPr>
                <a:t>cải</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thiện</a:t>
              </a:r>
              <a:endParaRPr lang="en-GB" sz="1200" dirty="0">
                <a:solidFill>
                  <a:srgbClr val="434343"/>
                </a:solidFill>
                <a:latin typeface="Roboto"/>
                <a:ea typeface="Roboto"/>
                <a:cs typeface="Roboto"/>
                <a:sym typeface="Roboto"/>
              </a:endParaRPr>
            </a:p>
            <a:p>
              <a:pPr marL="0" lvl="0" indent="0" algn="r" rtl="0">
                <a:spcBef>
                  <a:spcPts val="0"/>
                </a:spcBef>
                <a:spcAft>
                  <a:spcPts val="0"/>
                </a:spcAft>
                <a:buNone/>
              </a:pPr>
              <a:r>
                <a:rPr lang="en-GB" sz="1200" dirty="0">
                  <a:solidFill>
                    <a:srgbClr val="434343"/>
                  </a:solidFill>
                  <a:latin typeface="Roboto"/>
                  <a:ea typeface="Roboto"/>
                  <a:cs typeface="Roboto"/>
                  <a:sym typeface="Roboto"/>
                </a:rPr>
                <a:t>H</a:t>
              </a:r>
              <a:r>
                <a:rPr lang="en" sz="1200" dirty="0">
                  <a:solidFill>
                    <a:srgbClr val="434343"/>
                  </a:solidFill>
                  <a:latin typeface="Roboto"/>
                  <a:ea typeface="Roboto"/>
                  <a:cs typeface="Roboto"/>
                  <a:sym typeface="Roboto"/>
                </a:rPr>
                <a:t>iệu suất</a:t>
              </a:r>
            </a:p>
            <a:p>
              <a:pPr marL="0" lvl="0" indent="0" algn="r" rtl="0">
                <a:spcBef>
                  <a:spcPts val="0"/>
                </a:spcBef>
                <a:spcAft>
                  <a:spcPts val="0"/>
                </a:spcAft>
                <a:buNone/>
              </a:pPr>
              <a:r>
                <a:rPr lang="en" sz="1200" dirty="0">
                  <a:solidFill>
                    <a:srgbClr val="434343"/>
                  </a:solidFill>
                  <a:latin typeface="Roboto"/>
                  <a:ea typeface="Roboto"/>
                  <a:cs typeface="Roboto"/>
                  <a:sym typeface="Roboto"/>
                </a:rPr>
                <a:t>Trải nghiệm</a:t>
              </a:r>
              <a:endParaRPr sz="1200" dirty="0">
                <a:solidFill>
                  <a:srgbClr val="434343"/>
                </a:solidFill>
                <a:latin typeface="Roboto"/>
                <a:ea typeface="Roboto"/>
                <a:cs typeface="Roboto"/>
                <a:sym typeface="Roboto"/>
              </a:endParaRPr>
            </a:p>
          </p:txBody>
        </p:sp>
        <p:sp>
          <p:nvSpPr>
            <p:cNvPr id="12" name="Google Shape;123;p16">
              <a:extLst>
                <a:ext uri="{FF2B5EF4-FFF2-40B4-BE49-F238E27FC236}">
                  <a16:creationId xmlns:a16="http://schemas.microsoft.com/office/drawing/2014/main" id="{BE0C6A7F-DFB4-AEF1-B0B7-0E452CAEF9DF}"/>
                </a:ext>
              </a:extLst>
            </p:cNvPr>
            <p:cNvSpPr txBox="1"/>
            <p:nvPr/>
          </p:nvSpPr>
          <p:spPr>
            <a:xfrm>
              <a:off x="407624" y="1203350"/>
              <a:ext cx="1505125"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“Dự án Sky”</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3" name="Google Shape;124;p16">
            <a:extLst>
              <a:ext uri="{FF2B5EF4-FFF2-40B4-BE49-F238E27FC236}">
                <a16:creationId xmlns:a16="http://schemas.microsoft.com/office/drawing/2014/main" id="{A7F700AE-9560-A156-7D18-AE1EEA614E36}"/>
              </a:ext>
            </a:extLst>
          </p:cNvPr>
          <p:cNvGrpSpPr/>
          <p:nvPr/>
        </p:nvGrpSpPr>
        <p:grpSpPr>
          <a:xfrm>
            <a:off x="2781424" y="1203350"/>
            <a:ext cx="1984376" cy="1829550"/>
            <a:chOff x="2781424" y="1203350"/>
            <a:chExt cx="1984376" cy="1829550"/>
          </a:xfrm>
        </p:grpSpPr>
        <p:sp>
          <p:nvSpPr>
            <p:cNvPr id="14" name="Google Shape;125;p16">
              <a:extLst>
                <a:ext uri="{FF2B5EF4-FFF2-40B4-BE49-F238E27FC236}">
                  <a16:creationId xmlns:a16="http://schemas.microsoft.com/office/drawing/2014/main" id="{E5CEDAD0-5724-DBC9-72AD-D6E447155EE5}"/>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6">
              <a:extLst>
                <a:ext uri="{FF2B5EF4-FFF2-40B4-BE49-F238E27FC236}">
                  <a16:creationId xmlns:a16="http://schemas.microsoft.com/office/drawing/2014/main" id="{D1436116-EB5A-D8F1-A5D7-87DB6A46378B}"/>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2017</a:t>
              </a:r>
              <a:endParaRPr sz="1700">
                <a:solidFill>
                  <a:srgbClr val="FFFFFF"/>
                </a:solidFill>
                <a:latin typeface="Fira Sans Extra Condensed"/>
                <a:ea typeface="Fira Sans Extra Condensed"/>
                <a:cs typeface="Fira Sans Extra Condensed"/>
                <a:sym typeface="Fira Sans Extra Condensed"/>
              </a:endParaRPr>
            </a:p>
          </p:txBody>
        </p:sp>
        <p:sp>
          <p:nvSpPr>
            <p:cNvPr id="16" name="Google Shape;127;p16">
              <a:extLst>
                <a:ext uri="{FF2B5EF4-FFF2-40B4-BE49-F238E27FC236}">
                  <a16:creationId xmlns:a16="http://schemas.microsoft.com/office/drawing/2014/main" id="{DA2BDECC-82D4-CF83-5D2C-E43B0FC36D4D}"/>
                </a:ext>
              </a:extLst>
            </p:cNvPr>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6">
              <a:extLst>
                <a:ext uri="{FF2B5EF4-FFF2-40B4-BE49-F238E27FC236}">
                  <a16:creationId xmlns:a16="http://schemas.microsoft.com/office/drawing/2014/main" id="{C371A7F0-5D5D-3834-264E-653257911A89}"/>
                </a:ext>
              </a:extLst>
            </p:cNvPr>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p16">
              <a:extLst>
                <a:ext uri="{FF2B5EF4-FFF2-40B4-BE49-F238E27FC236}">
                  <a16:creationId xmlns:a16="http://schemas.microsoft.com/office/drawing/2014/main" id="{3C0D4443-9FF9-191E-44AE-F378E2E77D30}"/>
                </a:ext>
              </a:extLst>
            </p:cNvPr>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p16">
              <a:extLst>
                <a:ext uri="{FF2B5EF4-FFF2-40B4-BE49-F238E27FC236}">
                  <a16:creationId xmlns:a16="http://schemas.microsoft.com/office/drawing/2014/main" id="{1F78D363-6F75-4A51-28D6-862B438B6451}"/>
                </a:ext>
              </a:extLst>
            </p:cNvPr>
            <p:cNvSpPr txBox="1"/>
            <p:nvPr/>
          </p:nvSpPr>
          <p:spPr>
            <a:xfrm>
              <a:off x="2980649" y="1550190"/>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rgbClr val="434343"/>
                  </a:solidFill>
                  <a:latin typeface="Roboto"/>
                  <a:ea typeface="Roboto"/>
                  <a:cs typeface="Roboto"/>
                  <a:sym typeface="Roboto"/>
                </a:rPr>
                <a:t>Phiên bản đầu tiên</a:t>
              </a:r>
              <a:r>
                <a:rPr lang="vi-VN" sz="1200" dirty="0">
                  <a:solidFill>
                    <a:srgbClr val="434343"/>
                  </a:solidFill>
                  <a:latin typeface="Roboto"/>
                  <a:ea typeface="Roboto"/>
                  <a:cs typeface="Roboto"/>
                  <a:sym typeface="Roboto"/>
                </a:rPr>
                <a:t>, cung cấp các công cụ và API cơ bản</a:t>
              </a:r>
              <a:r>
                <a:rPr lang="en" sz="1200" dirty="0">
                  <a:solidFill>
                    <a:srgbClr val="434343"/>
                  </a:solidFill>
                  <a:latin typeface="Roboto"/>
                  <a:ea typeface="Roboto"/>
                  <a:cs typeface="Roboto"/>
                  <a:sym typeface="Roboto"/>
                </a:rPr>
                <a:t> </a:t>
              </a:r>
              <a:endParaRPr sz="1200" dirty="0">
                <a:solidFill>
                  <a:srgbClr val="434343"/>
                </a:solidFill>
                <a:latin typeface="Roboto"/>
                <a:ea typeface="Roboto"/>
                <a:cs typeface="Roboto"/>
                <a:sym typeface="Roboto"/>
              </a:endParaRPr>
            </a:p>
          </p:txBody>
        </p:sp>
        <p:sp>
          <p:nvSpPr>
            <p:cNvPr id="20" name="Google Shape;131;p16">
              <a:extLst>
                <a:ext uri="{FF2B5EF4-FFF2-40B4-BE49-F238E27FC236}">
                  <a16:creationId xmlns:a16="http://schemas.microsoft.com/office/drawing/2014/main" id="{D9732F8A-A8E4-478E-0149-AF06FA4C7D59}"/>
                </a:ext>
              </a:extLst>
            </p:cNvPr>
            <p:cNvSpPr txBox="1"/>
            <p:nvPr/>
          </p:nvSpPr>
          <p:spPr>
            <a:xfrm>
              <a:off x="2781424" y="1203350"/>
              <a:ext cx="1505125"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Flutter Alpha</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1" name="Google Shape;132;p16">
            <a:extLst>
              <a:ext uri="{FF2B5EF4-FFF2-40B4-BE49-F238E27FC236}">
                <a16:creationId xmlns:a16="http://schemas.microsoft.com/office/drawing/2014/main" id="{DE8D6F42-83AF-A595-B9C5-F4E18AC203FC}"/>
              </a:ext>
            </a:extLst>
          </p:cNvPr>
          <p:cNvGrpSpPr/>
          <p:nvPr/>
        </p:nvGrpSpPr>
        <p:grpSpPr>
          <a:xfrm>
            <a:off x="5354475" y="1298893"/>
            <a:ext cx="1783050" cy="1734007"/>
            <a:chOff x="5354475" y="1298893"/>
            <a:chExt cx="1783050" cy="1734007"/>
          </a:xfrm>
        </p:grpSpPr>
        <p:sp>
          <p:nvSpPr>
            <p:cNvPr id="22" name="Google Shape;133;p16">
              <a:extLst>
                <a:ext uri="{FF2B5EF4-FFF2-40B4-BE49-F238E27FC236}">
                  <a16:creationId xmlns:a16="http://schemas.microsoft.com/office/drawing/2014/main" id="{DABD132B-6489-E83B-6DFA-179EFC176C35}"/>
                </a:ext>
              </a:extLst>
            </p:cNvPr>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p16">
              <a:extLst>
                <a:ext uri="{FF2B5EF4-FFF2-40B4-BE49-F238E27FC236}">
                  <a16:creationId xmlns:a16="http://schemas.microsoft.com/office/drawing/2014/main" id="{9FD7CF44-2F5D-52EB-49C0-C6862F660A3E}"/>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2019</a:t>
              </a:r>
              <a:endParaRPr sz="1700">
                <a:solidFill>
                  <a:srgbClr val="FFFFFF"/>
                </a:solidFill>
                <a:latin typeface="Fira Sans Extra Condensed"/>
                <a:ea typeface="Fira Sans Extra Condensed"/>
                <a:cs typeface="Fira Sans Extra Condensed"/>
                <a:sym typeface="Fira Sans Extra Condensed"/>
              </a:endParaRPr>
            </a:p>
          </p:txBody>
        </p:sp>
        <p:sp>
          <p:nvSpPr>
            <p:cNvPr id="24" name="Google Shape;135;p16">
              <a:extLst>
                <a:ext uri="{FF2B5EF4-FFF2-40B4-BE49-F238E27FC236}">
                  <a16:creationId xmlns:a16="http://schemas.microsoft.com/office/drawing/2014/main" id="{A00D87EE-001F-E131-B5FC-956E775D6BA1}"/>
                </a:ext>
              </a:extLst>
            </p:cNvPr>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p16">
              <a:extLst>
                <a:ext uri="{FF2B5EF4-FFF2-40B4-BE49-F238E27FC236}">
                  <a16:creationId xmlns:a16="http://schemas.microsoft.com/office/drawing/2014/main" id="{4A656C61-5EEB-684D-8439-53B42114B602}"/>
                </a:ext>
              </a:extLst>
            </p:cNvPr>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p16">
              <a:extLst>
                <a:ext uri="{FF2B5EF4-FFF2-40B4-BE49-F238E27FC236}">
                  <a16:creationId xmlns:a16="http://schemas.microsoft.com/office/drawing/2014/main" id="{1AB05884-7638-6D9A-199B-9BB05C372ADA}"/>
                </a:ext>
              </a:extLst>
            </p:cNvPr>
            <p:cNvSpPr txBox="1"/>
            <p:nvPr/>
          </p:nvSpPr>
          <p:spPr>
            <a:xfrm>
              <a:off x="5354475" y="1298893"/>
              <a:ext cx="13059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For Web và Desktop</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8" name="Google Shape;139;p16">
            <a:extLst>
              <a:ext uri="{FF2B5EF4-FFF2-40B4-BE49-F238E27FC236}">
                <a16:creationId xmlns:a16="http://schemas.microsoft.com/office/drawing/2014/main" id="{9E40708C-7C66-5225-6AE2-AF1448E17580}"/>
              </a:ext>
            </a:extLst>
          </p:cNvPr>
          <p:cNvGrpSpPr/>
          <p:nvPr/>
        </p:nvGrpSpPr>
        <p:grpSpPr>
          <a:xfrm>
            <a:off x="1634188" y="2443825"/>
            <a:ext cx="1881163" cy="1781012"/>
            <a:chOff x="1634188" y="2443825"/>
            <a:chExt cx="1881163" cy="1781012"/>
          </a:xfrm>
        </p:grpSpPr>
        <p:sp>
          <p:nvSpPr>
            <p:cNvPr id="29" name="Google Shape;140;p16">
              <a:extLst>
                <a:ext uri="{FF2B5EF4-FFF2-40B4-BE49-F238E27FC236}">
                  <a16:creationId xmlns:a16="http://schemas.microsoft.com/office/drawing/2014/main" id="{160E1B1E-492B-3E8B-F469-266B4FE9101E}"/>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p16">
              <a:extLst>
                <a:ext uri="{FF2B5EF4-FFF2-40B4-BE49-F238E27FC236}">
                  <a16:creationId xmlns:a16="http://schemas.microsoft.com/office/drawing/2014/main" id="{A46A49EA-24FA-8509-3428-011BD22FE844}"/>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2016</a:t>
              </a:r>
              <a:endParaRPr sz="1700">
                <a:solidFill>
                  <a:srgbClr val="FFFFFF"/>
                </a:solidFill>
                <a:latin typeface="Fira Sans Extra Condensed"/>
                <a:ea typeface="Fira Sans Extra Condensed"/>
                <a:cs typeface="Fira Sans Extra Condensed"/>
                <a:sym typeface="Fira Sans Extra Condensed"/>
              </a:endParaRPr>
            </a:p>
          </p:txBody>
        </p:sp>
        <p:sp>
          <p:nvSpPr>
            <p:cNvPr id="31" name="Google Shape;142;p16">
              <a:extLst>
                <a:ext uri="{FF2B5EF4-FFF2-40B4-BE49-F238E27FC236}">
                  <a16:creationId xmlns:a16="http://schemas.microsoft.com/office/drawing/2014/main" id="{F1E2A25F-9F1B-EE85-F5EE-1DCE450561C0}"/>
                </a:ext>
              </a:extLst>
            </p:cNvPr>
            <p:cNvSpPr/>
            <p:nvPr/>
          </p:nvSpPr>
          <p:spPr>
            <a:xfrm>
              <a:off x="3219450" y="3823750"/>
              <a:ext cx="289350" cy="289650"/>
            </a:xfrm>
            <a:custGeom>
              <a:avLst/>
              <a:gdLst/>
              <a:ahLst/>
              <a:cxnLst/>
              <a:rect l="l" t="t" r="r" b="b"/>
              <a:pathLst>
                <a:path w="11574" h="11586" extrusionOk="0">
                  <a:moveTo>
                    <a:pt x="5787" y="620"/>
                  </a:moveTo>
                  <a:cubicBezTo>
                    <a:pt x="8633" y="620"/>
                    <a:pt x="10954" y="2941"/>
                    <a:pt x="10954" y="5799"/>
                  </a:cubicBezTo>
                  <a:cubicBezTo>
                    <a:pt x="10954" y="8645"/>
                    <a:pt x="8633" y="10966"/>
                    <a:pt x="5787" y="10966"/>
                  </a:cubicBezTo>
                  <a:cubicBezTo>
                    <a:pt x="2929" y="10966"/>
                    <a:pt x="608" y="8645"/>
                    <a:pt x="608" y="5799"/>
                  </a:cubicBezTo>
                  <a:cubicBezTo>
                    <a:pt x="608" y="2941"/>
                    <a:pt x="2929" y="620"/>
                    <a:pt x="5787" y="620"/>
                  </a:cubicBezTo>
                  <a:close/>
                  <a:moveTo>
                    <a:pt x="5787" y="1"/>
                  </a:moveTo>
                  <a:cubicBezTo>
                    <a:pt x="2596" y="1"/>
                    <a:pt x="1" y="2596"/>
                    <a:pt x="1" y="5799"/>
                  </a:cubicBezTo>
                  <a:cubicBezTo>
                    <a:pt x="1" y="8990"/>
                    <a:pt x="2596" y="11585"/>
                    <a:pt x="5787" y="11585"/>
                  </a:cubicBezTo>
                  <a:cubicBezTo>
                    <a:pt x="8978" y="11585"/>
                    <a:pt x="11573" y="8990"/>
                    <a:pt x="11573" y="5799"/>
                  </a:cubicBezTo>
                  <a:cubicBezTo>
                    <a:pt x="11573" y="2596"/>
                    <a:pt x="8978" y="1"/>
                    <a:pt x="578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p16">
              <a:extLst>
                <a:ext uri="{FF2B5EF4-FFF2-40B4-BE49-F238E27FC236}">
                  <a16:creationId xmlns:a16="http://schemas.microsoft.com/office/drawing/2014/main" id="{1BE48E87-2E8C-69EE-8C15-1E481AD08DED}"/>
                </a:ext>
              </a:extLst>
            </p:cNvPr>
            <p:cNvSpPr/>
            <p:nvPr/>
          </p:nvSpPr>
          <p:spPr>
            <a:xfrm>
              <a:off x="3298025" y="3870175"/>
              <a:ext cx="130700" cy="208400"/>
            </a:xfrm>
            <a:custGeom>
              <a:avLst/>
              <a:gdLst/>
              <a:ahLst/>
              <a:cxnLst/>
              <a:rect l="l" t="t" r="r" b="b"/>
              <a:pathLst>
                <a:path w="5228" h="8336" extrusionOk="0">
                  <a:moveTo>
                    <a:pt x="2299" y="1227"/>
                  </a:moveTo>
                  <a:lnTo>
                    <a:pt x="2299" y="3668"/>
                  </a:lnTo>
                  <a:cubicBezTo>
                    <a:pt x="2156" y="3632"/>
                    <a:pt x="2096" y="3609"/>
                    <a:pt x="2001" y="3573"/>
                  </a:cubicBezTo>
                  <a:cubicBezTo>
                    <a:pt x="1751" y="3501"/>
                    <a:pt x="1560" y="3418"/>
                    <a:pt x="1406" y="3323"/>
                  </a:cubicBezTo>
                  <a:cubicBezTo>
                    <a:pt x="1263" y="3228"/>
                    <a:pt x="1144" y="3120"/>
                    <a:pt x="1072" y="2989"/>
                  </a:cubicBezTo>
                  <a:cubicBezTo>
                    <a:pt x="1001" y="2847"/>
                    <a:pt x="965" y="2680"/>
                    <a:pt x="965" y="2477"/>
                  </a:cubicBezTo>
                  <a:cubicBezTo>
                    <a:pt x="965" y="2085"/>
                    <a:pt x="1084" y="1775"/>
                    <a:pt x="1358" y="1549"/>
                  </a:cubicBezTo>
                  <a:cubicBezTo>
                    <a:pt x="1584" y="1370"/>
                    <a:pt x="1846" y="1263"/>
                    <a:pt x="2299" y="1227"/>
                  </a:cubicBezTo>
                  <a:close/>
                  <a:moveTo>
                    <a:pt x="2894" y="4478"/>
                  </a:moveTo>
                  <a:cubicBezTo>
                    <a:pt x="3049" y="4513"/>
                    <a:pt x="3204" y="4549"/>
                    <a:pt x="3335" y="4585"/>
                  </a:cubicBezTo>
                  <a:cubicBezTo>
                    <a:pt x="3585" y="4668"/>
                    <a:pt x="3811" y="4752"/>
                    <a:pt x="3989" y="4859"/>
                  </a:cubicBezTo>
                  <a:cubicBezTo>
                    <a:pt x="4168" y="4966"/>
                    <a:pt x="4299" y="5097"/>
                    <a:pt x="4382" y="5240"/>
                  </a:cubicBezTo>
                  <a:cubicBezTo>
                    <a:pt x="4478" y="5383"/>
                    <a:pt x="4501" y="5561"/>
                    <a:pt x="4501" y="5775"/>
                  </a:cubicBezTo>
                  <a:cubicBezTo>
                    <a:pt x="4501" y="6168"/>
                    <a:pt x="4347" y="6466"/>
                    <a:pt x="4037" y="6668"/>
                  </a:cubicBezTo>
                  <a:cubicBezTo>
                    <a:pt x="3763" y="6835"/>
                    <a:pt x="3489" y="6942"/>
                    <a:pt x="2894" y="6954"/>
                  </a:cubicBezTo>
                  <a:lnTo>
                    <a:pt x="2894" y="4478"/>
                  </a:lnTo>
                  <a:close/>
                  <a:moveTo>
                    <a:pt x="2299" y="1"/>
                  </a:moveTo>
                  <a:lnTo>
                    <a:pt x="2299" y="632"/>
                  </a:lnTo>
                  <a:cubicBezTo>
                    <a:pt x="2144" y="644"/>
                    <a:pt x="1894" y="680"/>
                    <a:pt x="1715" y="739"/>
                  </a:cubicBezTo>
                  <a:cubicBezTo>
                    <a:pt x="1418" y="823"/>
                    <a:pt x="1168" y="953"/>
                    <a:pt x="953" y="1108"/>
                  </a:cubicBezTo>
                  <a:cubicBezTo>
                    <a:pt x="727" y="1275"/>
                    <a:pt x="572" y="1489"/>
                    <a:pt x="453" y="1727"/>
                  </a:cubicBezTo>
                  <a:cubicBezTo>
                    <a:pt x="334" y="1977"/>
                    <a:pt x="275" y="2263"/>
                    <a:pt x="275" y="2573"/>
                  </a:cubicBezTo>
                  <a:cubicBezTo>
                    <a:pt x="275" y="2847"/>
                    <a:pt x="322" y="3085"/>
                    <a:pt x="417" y="3275"/>
                  </a:cubicBezTo>
                  <a:cubicBezTo>
                    <a:pt x="501" y="3466"/>
                    <a:pt x="644" y="3620"/>
                    <a:pt x="834" y="3763"/>
                  </a:cubicBezTo>
                  <a:cubicBezTo>
                    <a:pt x="1013" y="3894"/>
                    <a:pt x="1227" y="4001"/>
                    <a:pt x="1501" y="4097"/>
                  </a:cubicBezTo>
                  <a:cubicBezTo>
                    <a:pt x="1739" y="4180"/>
                    <a:pt x="2001" y="4252"/>
                    <a:pt x="2299" y="4323"/>
                  </a:cubicBezTo>
                  <a:lnTo>
                    <a:pt x="2299" y="6930"/>
                  </a:lnTo>
                  <a:cubicBezTo>
                    <a:pt x="2299" y="6918"/>
                    <a:pt x="2120" y="6907"/>
                    <a:pt x="2025" y="6883"/>
                  </a:cubicBezTo>
                  <a:cubicBezTo>
                    <a:pt x="1787" y="6835"/>
                    <a:pt x="1572" y="6776"/>
                    <a:pt x="1358" y="6680"/>
                  </a:cubicBezTo>
                  <a:cubicBezTo>
                    <a:pt x="1156" y="6597"/>
                    <a:pt x="965" y="6490"/>
                    <a:pt x="798" y="6383"/>
                  </a:cubicBezTo>
                  <a:cubicBezTo>
                    <a:pt x="620" y="6264"/>
                    <a:pt x="477" y="6145"/>
                    <a:pt x="358" y="6014"/>
                  </a:cubicBezTo>
                  <a:lnTo>
                    <a:pt x="1" y="6561"/>
                  </a:lnTo>
                  <a:cubicBezTo>
                    <a:pt x="668" y="7133"/>
                    <a:pt x="1406" y="7454"/>
                    <a:pt x="2299" y="7538"/>
                  </a:cubicBezTo>
                  <a:lnTo>
                    <a:pt x="2299" y="8335"/>
                  </a:lnTo>
                  <a:lnTo>
                    <a:pt x="2894" y="8335"/>
                  </a:lnTo>
                  <a:lnTo>
                    <a:pt x="2894" y="7550"/>
                  </a:lnTo>
                  <a:cubicBezTo>
                    <a:pt x="3192" y="7538"/>
                    <a:pt x="3489" y="7502"/>
                    <a:pt x="3739" y="7442"/>
                  </a:cubicBezTo>
                  <a:cubicBezTo>
                    <a:pt x="4037" y="7371"/>
                    <a:pt x="4311" y="7252"/>
                    <a:pt x="4525" y="7097"/>
                  </a:cubicBezTo>
                  <a:cubicBezTo>
                    <a:pt x="4751" y="6942"/>
                    <a:pt x="4930" y="6752"/>
                    <a:pt x="5049" y="6526"/>
                  </a:cubicBezTo>
                  <a:cubicBezTo>
                    <a:pt x="5168" y="6287"/>
                    <a:pt x="5228" y="6026"/>
                    <a:pt x="5228" y="5704"/>
                  </a:cubicBezTo>
                  <a:cubicBezTo>
                    <a:pt x="5228" y="5395"/>
                    <a:pt x="5180" y="5144"/>
                    <a:pt x="5073" y="4930"/>
                  </a:cubicBezTo>
                  <a:cubicBezTo>
                    <a:pt x="4966" y="4728"/>
                    <a:pt x="4811" y="4549"/>
                    <a:pt x="4597" y="4406"/>
                  </a:cubicBezTo>
                  <a:cubicBezTo>
                    <a:pt x="4394" y="4263"/>
                    <a:pt x="4120" y="4144"/>
                    <a:pt x="3823" y="4049"/>
                  </a:cubicBezTo>
                  <a:cubicBezTo>
                    <a:pt x="3561" y="3954"/>
                    <a:pt x="3335" y="3882"/>
                    <a:pt x="2894" y="3811"/>
                  </a:cubicBezTo>
                  <a:lnTo>
                    <a:pt x="2894" y="1215"/>
                  </a:lnTo>
                  <a:cubicBezTo>
                    <a:pt x="3192" y="1239"/>
                    <a:pt x="3513" y="1299"/>
                    <a:pt x="3775" y="1406"/>
                  </a:cubicBezTo>
                  <a:cubicBezTo>
                    <a:pt x="4097" y="1549"/>
                    <a:pt x="4370" y="1715"/>
                    <a:pt x="4561" y="1942"/>
                  </a:cubicBezTo>
                  <a:lnTo>
                    <a:pt x="4894" y="1394"/>
                  </a:lnTo>
                  <a:cubicBezTo>
                    <a:pt x="4608" y="1144"/>
                    <a:pt x="4263" y="953"/>
                    <a:pt x="3906" y="811"/>
                  </a:cubicBezTo>
                  <a:cubicBezTo>
                    <a:pt x="3608" y="703"/>
                    <a:pt x="3335" y="632"/>
                    <a:pt x="2894" y="620"/>
                  </a:cubicBezTo>
                  <a:lnTo>
                    <a:pt x="289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p16">
              <a:extLst>
                <a:ext uri="{FF2B5EF4-FFF2-40B4-BE49-F238E27FC236}">
                  <a16:creationId xmlns:a16="http://schemas.microsoft.com/office/drawing/2014/main" id="{F5121394-5E49-605B-5600-FECCB4EC6558}"/>
                </a:ext>
              </a:extLst>
            </p:cNvPr>
            <p:cNvSpPr txBox="1"/>
            <p:nvPr/>
          </p:nvSpPr>
          <p:spPr>
            <a:xfrm>
              <a:off x="16341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l-PL" sz="1200" dirty="0">
                  <a:solidFill>
                    <a:srgbClr val="434343"/>
                  </a:solidFill>
                  <a:latin typeface="Roboto"/>
                  <a:ea typeface="Roboto"/>
                  <a:cs typeface="Roboto"/>
                  <a:sym typeface="Roboto"/>
                </a:rPr>
                <a:t>hội nghị Google I/O 2017</a:t>
              </a:r>
              <a:endParaRPr lang="en-GB" sz="1200" dirty="0">
                <a:solidFill>
                  <a:srgbClr val="434343"/>
                </a:solidFill>
                <a:latin typeface="Roboto"/>
                <a:ea typeface="Roboto"/>
                <a:cs typeface="Roboto"/>
                <a:sym typeface="Roboto"/>
              </a:endParaRPr>
            </a:p>
          </p:txBody>
        </p:sp>
        <p:sp>
          <p:nvSpPr>
            <p:cNvPr id="34" name="Google Shape;145;p16">
              <a:extLst>
                <a:ext uri="{FF2B5EF4-FFF2-40B4-BE49-F238E27FC236}">
                  <a16:creationId xmlns:a16="http://schemas.microsoft.com/office/drawing/2014/main" id="{7790D218-2C49-089A-2A75-BC4979A2AB4A}"/>
                </a:ext>
              </a:extLst>
            </p:cNvPr>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Công bố</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5" name="Google Shape;146;p16">
            <a:extLst>
              <a:ext uri="{FF2B5EF4-FFF2-40B4-BE49-F238E27FC236}">
                <a16:creationId xmlns:a16="http://schemas.microsoft.com/office/drawing/2014/main" id="{5E31D8F2-26A0-A068-9A57-64FCA53AD1C2}"/>
              </a:ext>
            </a:extLst>
          </p:cNvPr>
          <p:cNvGrpSpPr/>
          <p:nvPr/>
        </p:nvGrpSpPr>
        <p:grpSpPr>
          <a:xfrm>
            <a:off x="4007988" y="2443825"/>
            <a:ext cx="1922238" cy="1781012"/>
            <a:chOff x="4007988" y="2443825"/>
            <a:chExt cx="1922238" cy="1781012"/>
          </a:xfrm>
        </p:grpSpPr>
        <p:sp>
          <p:nvSpPr>
            <p:cNvPr id="36" name="Google Shape;147;p16">
              <a:extLst>
                <a:ext uri="{FF2B5EF4-FFF2-40B4-BE49-F238E27FC236}">
                  <a16:creationId xmlns:a16="http://schemas.microsoft.com/office/drawing/2014/main" id="{194CC1EB-1819-3ECA-218D-550F63107793}"/>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p16">
              <a:extLst>
                <a:ext uri="{FF2B5EF4-FFF2-40B4-BE49-F238E27FC236}">
                  <a16:creationId xmlns:a16="http://schemas.microsoft.com/office/drawing/2014/main" id="{8968E6BF-65DE-ED3F-297A-80CA253F7C6B}"/>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2018</a:t>
              </a:r>
              <a:endParaRPr sz="1700">
                <a:solidFill>
                  <a:srgbClr val="FFFFFF"/>
                </a:solidFill>
                <a:latin typeface="Fira Sans Extra Condensed"/>
                <a:ea typeface="Fira Sans Extra Condensed"/>
                <a:cs typeface="Fira Sans Extra Condensed"/>
                <a:sym typeface="Fira Sans Extra Condensed"/>
              </a:endParaRPr>
            </a:p>
          </p:txBody>
        </p:sp>
        <p:sp>
          <p:nvSpPr>
            <p:cNvPr id="38" name="Google Shape;149;p16">
              <a:extLst>
                <a:ext uri="{FF2B5EF4-FFF2-40B4-BE49-F238E27FC236}">
                  <a16:creationId xmlns:a16="http://schemas.microsoft.com/office/drawing/2014/main" id="{835A6922-91C6-A7A3-0A7F-6E37DAFAD3D3}"/>
                </a:ext>
              </a:extLst>
            </p:cNvPr>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p16">
              <a:extLst>
                <a:ext uri="{FF2B5EF4-FFF2-40B4-BE49-F238E27FC236}">
                  <a16:creationId xmlns:a16="http://schemas.microsoft.com/office/drawing/2014/main" id="{DE686672-0FF7-A1C5-4847-F6B9F266004A}"/>
                </a:ext>
              </a:extLst>
            </p:cNvPr>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6">
              <a:extLst>
                <a:ext uri="{FF2B5EF4-FFF2-40B4-BE49-F238E27FC236}">
                  <a16:creationId xmlns:a16="http://schemas.microsoft.com/office/drawing/2014/main" id="{B6B4FF5E-7397-2130-2515-6BBA308326C8}"/>
                </a:ext>
              </a:extLst>
            </p:cNvPr>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p16">
              <a:extLst>
                <a:ext uri="{FF2B5EF4-FFF2-40B4-BE49-F238E27FC236}">
                  <a16:creationId xmlns:a16="http://schemas.microsoft.com/office/drawing/2014/main" id="{29128A69-4827-83DF-AEBA-130E3C1BC68B}"/>
                </a:ext>
              </a:extLst>
            </p:cNvPr>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p16">
              <a:extLst>
                <a:ext uri="{FF2B5EF4-FFF2-40B4-BE49-F238E27FC236}">
                  <a16:creationId xmlns:a16="http://schemas.microsoft.com/office/drawing/2014/main" id="{42B22943-C507-82DA-793E-5B2E88722C66}"/>
                </a:ext>
              </a:extLst>
            </p:cNvPr>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4;p16">
              <a:extLst>
                <a:ext uri="{FF2B5EF4-FFF2-40B4-BE49-F238E27FC236}">
                  <a16:creationId xmlns:a16="http://schemas.microsoft.com/office/drawing/2014/main" id="{1413C9A8-9449-4CEB-F359-90AF0E87D4D3}"/>
                </a:ext>
              </a:extLst>
            </p:cNvPr>
            <p:cNvSpPr txBox="1"/>
            <p:nvPr/>
          </p:nvSpPr>
          <p:spPr>
            <a:xfrm>
              <a:off x="40079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rgbClr val="434343"/>
                  </a:solidFill>
                  <a:latin typeface="Roboto"/>
                  <a:ea typeface="Roboto"/>
                  <a:cs typeface="Roboto"/>
                  <a:sym typeface="Roboto"/>
                </a:rPr>
                <a:t>Phiên bản chính thức đầu tiên</a:t>
              </a:r>
              <a:endParaRPr sz="1200" dirty="0">
                <a:solidFill>
                  <a:srgbClr val="434343"/>
                </a:solidFill>
                <a:latin typeface="Roboto"/>
                <a:ea typeface="Roboto"/>
                <a:cs typeface="Roboto"/>
                <a:sym typeface="Roboto"/>
              </a:endParaRPr>
            </a:p>
          </p:txBody>
        </p:sp>
        <p:sp>
          <p:nvSpPr>
            <p:cNvPr id="44" name="Google Shape;155;p16">
              <a:extLst>
                <a:ext uri="{FF2B5EF4-FFF2-40B4-BE49-F238E27FC236}">
                  <a16:creationId xmlns:a16="http://schemas.microsoft.com/office/drawing/2014/main" id="{14C627E6-FCBE-42B2-6F91-EB9C8C17F340}"/>
                </a:ext>
              </a:extLst>
            </p:cNvPr>
            <p:cNvSpPr txBox="1"/>
            <p:nvPr/>
          </p:nvSpPr>
          <p:spPr>
            <a:xfrm>
              <a:off x="4007988" y="334308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Flutter 1.0</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7" name="Group 76">
            <a:extLst>
              <a:ext uri="{FF2B5EF4-FFF2-40B4-BE49-F238E27FC236}">
                <a16:creationId xmlns:a16="http://schemas.microsoft.com/office/drawing/2014/main" id="{CBDEE885-4AF2-CE85-83D8-3A40F9A10F23}"/>
              </a:ext>
            </a:extLst>
          </p:cNvPr>
          <p:cNvGrpSpPr/>
          <p:nvPr/>
        </p:nvGrpSpPr>
        <p:grpSpPr>
          <a:xfrm>
            <a:off x="6172763" y="1292524"/>
            <a:ext cx="2155721" cy="2932313"/>
            <a:chOff x="6172763" y="1292524"/>
            <a:chExt cx="2155721" cy="2932313"/>
          </a:xfrm>
        </p:grpSpPr>
        <p:grpSp>
          <p:nvGrpSpPr>
            <p:cNvPr id="45" name="Google Shape;156;p16">
              <a:extLst>
                <a:ext uri="{FF2B5EF4-FFF2-40B4-BE49-F238E27FC236}">
                  <a16:creationId xmlns:a16="http://schemas.microsoft.com/office/drawing/2014/main" id="{C15FE8A5-7763-4351-685F-0879B695FEB7}"/>
                </a:ext>
              </a:extLst>
            </p:cNvPr>
            <p:cNvGrpSpPr/>
            <p:nvPr/>
          </p:nvGrpSpPr>
          <p:grpSpPr>
            <a:xfrm>
              <a:off x="6172763" y="1292524"/>
              <a:ext cx="2152420" cy="2932313"/>
              <a:chOff x="6172763" y="1292524"/>
              <a:chExt cx="2152420" cy="2932313"/>
            </a:xfrm>
          </p:grpSpPr>
          <p:sp>
            <p:nvSpPr>
              <p:cNvPr id="46" name="Google Shape;157;p16">
                <a:extLst>
                  <a:ext uri="{FF2B5EF4-FFF2-40B4-BE49-F238E27FC236}">
                    <a16:creationId xmlns:a16="http://schemas.microsoft.com/office/drawing/2014/main" id="{C0EB7246-72C1-2FB1-A502-9DD0897FB4FD}"/>
                  </a:ext>
                </a:extLst>
              </p:cNvPr>
              <p:cNvSpPr/>
              <p:nvPr/>
            </p:nvSpPr>
            <p:spPr>
              <a:xfrm>
                <a:off x="7779850" y="2993300"/>
                <a:ext cx="230100" cy="1120100"/>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58;p16">
                <a:extLst>
                  <a:ext uri="{FF2B5EF4-FFF2-40B4-BE49-F238E27FC236}">
                    <a16:creationId xmlns:a16="http://schemas.microsoft.com/office/drawing/2014/main" id="{84D0EA56-7E09-0CB3-5ECB-FFDFE66C5D32}"/>
                  </a:ext>
                </a:extLst>
              </p:cNvPr>
              <p:cNvSpPr/>
              <p:nvPr/>
            </p:nvSpPr>
            <p:spPr>
              <a:xfrm>
                <a:off x="7016350" y="2443825"/>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2020, 2021</a:t>
                </a:r>
                <a:endParaRPr sz="1700" dirty="0">
                  <a:solidFill>
                    <a:srgbClr val="FFFFFF"/>
                  </a:solidFill>
                  <a:latin typeface="Fira Sans Extra Condensed"/>
                  <a:ea typeface="Fira Sans Extra Condensed"/>
                  <a:cs typeface="Fira Sans Extra Condensed"/>
                  <a:sym typeface="Fira Sans Extra Condensed"/>
                </a:endParaRPr>
              </a:p>
            </p:txBody>
          </p:sp>
          <p:sp>
            <p:nvSpPr>
              <p:cNvPr id="48" name="Google Shape;159;p16">
                <a:extLst>
                  <a:ext uri="{FF2B5EF4-FFF2-40B4-BE49-F238E27FC236}">
                    <a16:creationId xmlns:a16="http://schemas.microsoft.com/office/drawing/2014/main" id="{7CC35B61-662D-6195-03FB-1A7423164B70}"/>
                  </a:ext>
                </a:extLst>
              </p:cNvPr>
              <p:cNvSpPr/>
              <p:nvPr/>
            </p:nvSpPr>
            <p:spPr>
              <a:xfrm>
                <a:off x="7950700" y="3840425"/>
                <a:ext cx="282800" cy="278925"/>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p16">
                <a:extLst>
                  <a:ext uri="{FF2B5EF4-FFF2-40B4-BE49-F238E27FC236}">
                    <a16:creationId xmlns:a16="http://schemas.microsoft.com/office/drawing/2014/main" id="{47DF4584-AB4C-B716-943A-3C9258D70C59}"/>
                  </a:ext>
                </a:extLst>
              </p:cNvPr>
              <p:cNvSpPr/>
              <p:nvPr/>
            </p:nvSpPr>
            <p:spPr>
              <a:xfrm>
                <a:off x="8025100" y="3866325"/>
                <a:ext cx="178625" cy="115500"/>
              </a:xfrm>
              <a:custGeom>
                <a:avLst/>
                <a:gdLst/>
                <a:ahLst/>
                <a:cxnLst/>
                <a:rect l="l" t="t" r="r" b="b"/>
                <a:pathLst>
                  <a:path w="7145" h="4620" extrusionOk="0">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p16">
                <a:extLst>
                  <a:ext uri="{FF2B5EF4-FFF2-40B4-BE49-F238E27FC236}">
                    <a16:creationId xmlns:a16="http://schemas.microsoft.com/office/drawing/2014/main" id="{54595ED6-4291-5849-47FA-2EBED5B9B947}"/>
                  </a:ext>
                </a:extLst>
              </p:cNvPr>
              <p:cNvSpPr txBox="1"/>
              <p:nvPr/>
            </p:nvSpPr>
            <p:spPr>
              <a:xfrm>
                <a:off x="6172763" y="3494052"/>
                <a:ext cx="1607075" cy="73078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rgbClr val="434343"/>
                    </a:solidFill>
                    <a:latin typeface="Roboto"/>
                    <a:ea typeface="Roboto"/>
                    <a:cs typeface="Roboto"/>
                    <a:sym typeface="Roboto"/>
                  </a:rPr>
                  <a:t>Tăng hiệu suất và mở rộng tính năng và cộng đồng</a:t>
                </a:r>
                <a:endParaRPr sz="1200" dirty="0">
                  <a:solidFill>
                    <a:srgbClr val="434343"/>
                  </a:solidFill>
                  <a:latin typeface="Roboto"/>
                  <a:ea typeface="Roboto"/>
                  <a:cs typeface="Roboto"/>
                  <a:sym typeface="Roboto"/>
                </a:endParaRPr>
              </a:p>
            </p:txBody>
          </p:sp>
          <p:sp>
            <p:nvSpPr>
              <p:cNvPr id="51" name="Google Shape;162;p16">
                <a:extLst>
                  <a:ext uri="{FF2B5EF4-FFF2-40B4-BE49-F238E27FC236}">
                    <a16:creationId xmlns:a16="http://schemas.microsoft.com/office/drawing/2014/main" id="{C2CA2EFA-DE48-BEB4-8977-F6F84A74E49A}"/>
                  </a:ext>
                </a:extLst>
              </p:cNvPr>
              <p:cNvSpPr txBox="1"/>
              <p:nvPr/>
            </p:nvSpPr>
            <p:spPr>
              <a:xfrm>
                <a:off x="6923883" y="1292524"/>
                <a:ext cx="1401300" cy="69014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Flutter 1.12</a:t>
                </a:r>
              </a:p>
              <a:p>
                <a:pPr marL="0" lvl="0" indent="0" algn="r" rtl="0">
                  <a:spcBef>
                    <a:spcPts val="0"/>
                  </a:spcBef>
                  <a:spcAft>
                    <a:spcPts val="0"/>
                  </a:spcAft>
                  <a:buNone/>
                </a:pPr>
                <a:r>
                  <a:rPr lang="en-GB" sz="1700" dirty="0">
                    <a:solidFill>
                      <a:srgbClr val="434343"/>
                    </a:solidFill>
                    <a:latin typeface="Fira Sans Extra Condensed Medium"/>
                    <a:ea typeface="Fira Sans Extra Condensed Medium"/>
                    <a:cs typeface="Fira Sans Extra Condensed Medium"/>
                    <a:sym typeface="Fira Sans Extra Condensed Medium"/>
                  </a:rPr>
                  <a:t>v</a:t>
                </a:r>
                <a:r>
                  <a:rPr lang="en" sz="1700" dirty="0">
                    <a:solidFill>
                      <a:srgbClr val="434343"/>
                    </a:solidFill>
                    <a:latin typeface="Fira Sans Extra Condensed Medium"/>
                    <a:ea typeface="Fira Sans Extra Condensed Medium"/>
                    <a:cs typeface="Fira Sans Extra Condensed Medium"/>
                    <a:sym typeface="Fira Sans Extra Condensed Medium"/>
                  </a:rPr>
                  <a:t>à 2.0</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53" name="Google Shape;157;p16">
              <a:extLst>
                <a:ext uri="{FF2B5EF4-FFF2-40B4-BE49-F238E27FC236}">
                  <a16:creationId xmlns:a16="http://schemas.microsoft.com/office/drawing/2014/main" id="{81190F47-9252-5D3B-9BBD-F48507DF8E44}"/>
                </a:ext>
              </a:extLst>
            </p:cNvPr>
            <p:cNvSpPr/>
            <p:nvPr/>
          </p:nvSpPr>
          <p:spPr>
            <a:xfrm rot="10800000">
              <a:off x="8098058" y="1376234"/>
              <a:ext cx="230426" cy="1195515"/>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 name="Google Shape;459;p21">
            <a:extLst>
              <a:ext uri="{FF2B5EF4-FFF2-40B4-BE49-F238E27FC236}">
                <a16:creationId xmlns:a16="http://schemas.microsoft.com/office/drawing/2014/main" id="{333635AA-19E9-FDDD-7536-FCFFD1F9A14D}"/>
              </a:ext>
            </a:extLst>
          </p:cNvPr>
          <p:cNvGrpSpPr/>
          <p:nvPr/>
        </p:nvGrpSpPr>
        <p:grpSpPr>
          <a:xfrm>
            <a:off x="-3196243" y="1532850"/>
            <a:ext cx="1330879" cy="2442898"/>
            <a:chOff x="1124671" y="1532850"/>
            <a:chExt cx="1330879" cy="2442898"/>
          </a:xfrm>
        </p:grpSpPr>
        <p:sp>
          <p:nvSpPr>
            <p:cNvPr id="56" name="Google Shape;460;p21">
              <a:extLst>
                <a:ext uri="{FF2B5EF4-FFF2-40B4-BE49-F238E27FC236}">
                  <a16:creationId xmlns:a16="http://schemas.microsoft.com/office/drawing/2014/main" id="{17EB57F3-C683-50E5-65C9-A8A12B180164}"/>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1;p21">
              <a:extLst>
                <a:ext uri="{FF2B5EF4-FFF2-40B4-BE49-F238E27FC236}">
                  <a16:creationId xmlns:a16="http://schemas.microsoft.com/office/drawing/2014/main" id="{174D2CFF-0E0C-4A55-20A3-91C363908411}"/>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2;p21">
              <a:extLst>
                <a:ext uri="{FF2B5EF4-FFF2-40B4-BE49-F238E27FC236}">
                  <a16:creationId xmlns:a16="http://schemas.microsoft.com/office/drawing/2014/main" id="{3A1E9395-3849-A60D-EE5F-DC2CF4900835}"/>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3;p21">
              <a:extLst>
                <a:ext uri="{FF2B5EF4-FFF2-40B4-BE49-F238E27FC236}">
                  <a16:creationId xmlns:a16="http://schemas.microsoft.com/office/drawing/2014/main" id="{89E39051-186A-A998-95C8-60468FD8F04E}"/>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2022</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60" name="Google Shape;464;p21">
              <a:extLst>
                <a:ext uri="{FF2B5EF4-FFF2-40B4-BE49-F238E27FC236}">
                  <a16:creationId xmlns:a16="http://schemas.microsoft.com/office/drawing/2014/main" id="{20E06E71-484E-5BF1-FEC6-DF8EB96ADEA3}"/>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5;p21">
              <a:extLst>
                <a:ext uri="{FF2B5EF4-FFF2-40B4-BE49-F238E27FC236}">
                  <a16:creationId xmlns:a16="http://schemas.microsoft.com/office/drawing/2014/main" id="{D91579F6-E9A7-87D5-F700-6B42340B34DA}"/>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6;p21">
              <a:extLst>
                <a:ext uri="{FF2B5EF4-FFF2-40B4-BE49-F238E27FC236}">
                  <a16:creationId xmlns:a16="http://schemas.microsoft.com/office/drawing/2014/main" id="{98CC6306-6749-7CCF-FD60-D441BCB14D33}"/>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7;p21">
              <a:extLst>
                <a:ext uri="{FF2B5EF4-FFF2-40B4-BE49-F238E27FC236}">
                  <a16:creationId xmlns:a16="http://schemas.microsoft.com/office/drawing/2014/main" id="{0F8B645E-EDC4-2526-1CBF-9127CCCF6672}"/>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8;p21">
              <a:extLst>
                <a:ext uri="{FF2B5EF4-FFF2-40B4-BE49-F238E27FC236}">
                  <a16:creationId xmlns:a16="http://schemas.microsoft.com/office/drawing/2014/main" id="{01F9828E-0816-B6E8-4426-3ADCDCE4A4C1}"/>
                </a:ext>
              </a:extLst>
            </p:cNvPr>
            <p:cNvSpPr txBox="1"/>
            <p:nvPr/>
          </p:nvSpPr>
          <p:spPr>
            <a:xfrm>
              <a:off x="1125050" y="2132613"/>
              <a:ext cx="1330500" cy="429600"/>
            </a:xfrm>
            <a:prstGeom prst="rect">
              <a:avLst/>
            </a:prstGeom>
            <a:solidFill>
              <a:srgbClr val="EC3A3B"/>
            </a:solidFill>
            <a:ln>
              <a:noFill/>
            </a:ln>
            <a:effectLst>
              <a:softEdge rad="3175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6"/>
                  </a:solidFill>
                  <a:latin typeface="Fira Sans Extra Condensed Medium"/>
                  <a:ea typeface="Fira Sans Extra Condensed Medium"/>
                  <a:cs typeface="Fira Sans Extra Condensed Medium"/>
                  <a:sym typeface="Fira Sans Extra Condensed Medium"/>
                </a:rPr>
                <a:t>Flutter 3.0</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65" name="Google Shape;469;p21">
              <a:extLst>
                <a:ext uri="{FF2B5EF4-FFF2-40B4-BE49-F238E27FC236}">
                  <a16:creationId xmlns:a16="http://schemas.microsoft.com/office/drawing/2014/main" id="{1D744E28-9197-F218-B300-4D473AB7F173}"/>
                </a:ext>
              </a:extLst>
            </p:cNvPr>
            <p:cNvSpPr txBox="1"/>
            <p:nvPr/>
          </p:nvSpPr>
          <p:spPr>
            <a:xfrm>
              <a:off x="1125050"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Hỗ trợ nền tảng MacOS và Linux</a:t>
              </a:r>
              <a:endParaRPr sz="1200" dirty="0">
                <a:solidFill>
                  <a:srgbClr val="434343"/>
                </a:solidFill>
                <a:latin typeface="Roboto"/>
                <a:ea typeface="Roboto"/>
                <a:cs typeface="Roboto"/>
                <a:sym typeface="Roboto"/>
              </a:endParaRPr>
            </a:p>
          </p:txBody>
        </p:sp>
      </p:grpSp>
      <p:grpSp>
        <p:nvGrpSpPr>
          <p:cNvPr id="66" name="Google Shape;470;p21">
            <a:extLst>
              <a:ext uri="{FF2B5EF4-FFF2-40B4-BE49-F238E27FC236}">
                <a16:creationId xmlns:a16="http://schemas.microsoft.com/office/drawing/2014/main" id="{3AA77D98-7A0F-3471-E411-8DB789B778D6}"/>
              </a:ext>
            </a:extLst>
          </p:cNvPr>
          <p:cNvGrpSpPr/>
          <p:nvPr/>
        </p:nvGrpSpPr>
        <p:grpSpPr>
          <a:xfrm>
            <a:off x="-1726026" y="1532850"/>
            <a:ext cx="1330509" cy="2442898"/>
            <a:chOff x="2594888" y="1532850"/>
            <a:chExt cx="1330509" cy="2442898"/>
          </a:xfrm>
        </p:grpSpPr>
        <p:sp>
          <p:nvSpPr>
            <p:cNvPr id="67" name="Google Shape;471;p21">
              <a:extLst>
                <a:ext uri="{FF2B5EF4-FFF2-40B4-BE49-F238E27FC236}">
                  <a16:creationId xmlns:a16="http://schemas.microsoft.com/office/drawing/2014/main" id="{BFAFF20F-50EC-372E-B569-6D2E3CC3D721}"/>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2;p21">
              <a:extLst>
                <a:ext uri="{FF2B5EF4-FFF2-40B4-BE49-F238E27FC236}">
                  <a16:creationId xmlns:a16="http://schemas.microsoft.com/office/drawing/2014/main" id="{9B550360-DC4A-F4EA-F0D3-7771CA9291A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3;p21">
              <a:extLst>
                <a:ext uri="{FF2B5EF4-FFF2-40B4-BE49-F238E27FC236}">
                  <a16:creationId xmlns:a16="http://schemas.microsoft.com/office/drawing/2014/main" id="{86DB725A-CA1C-C3D3-88D3-C42AFCA2CACE}"/>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4;p21">
              <a:extLst>
                <a:ext uri="{FF2B5EF4-FFF2-40B4-BE49-F238E27FC236}">
                  <a16:creationId xmlns:a16="http://schemas.microsoft.com/office/drawing/2014/main" id="{0BC7F8A4-8815-42DB-306A-CD38A1C31D3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5;p21">
              <a:extLst>
                <a:ext uri="{FF2B5EF4-FFF2-40B4-BE49-F238E27FC236}">
                  <a16:creationId xmlns:a16="http://schemas.microsoft.com/office/drawing/2014/main" id="{56D8E9B2-5164-3F8A-4D81-6466C27A77F1}"/>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6;p21">
              <a:extLst>
                <a:ext uri="{FF2B5EF4-FFF2-40B4-BE49-F238E27FC236}">
                  <a16:creationId xmlns:a16="http://schemas.microsoft.com/office/drawing/2014/main" id="{57B34A36-1314-C0CC-9D12-DB2168F7D0F7}"/>
                </a:ext>
              </a:extLst>
            </p:cNvPr>
            <p:cNvSpPr/>
            <p:nvPr/>
          </p:nvSpPr>
          <p:spPr>
            <a:xfrm>
              <a:off x="2594900" y="1532850"/>
              <a:ext cx="1083521"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GB" sz="1500" dirty="0">
                  <a:solidFill>
                    <a:srgbClr val="FFFFFF"/>
                  </a:solidFill>
                  <a:latin typeface="Fira Sans Extra Condensed Medium"/>
                  <a:ea typeface="Fira Sans Extra Condensed Medium"/>
                  <a:cs typeface="Fira Sans Extra Condensed Medium"/>
                  <a:sym typeface="Fira Sans Extra Condensed Medium"/>
                </a:rPr>
                <a:t>T</a:t>
              </a:r>
              <a:r>
                <a:rPr lang="en" sz="1500" dirty="0">
                  <a:solidFill>
                    <a:srgbClr val="FFFFFF"/>
                  </a:solidFill>
                  <a:latin typeface="Fira Sans Extra Condensed Medium"/>
                  <a:ea typeface="Fira Sans Extra Condensed Medium"/>
                  <a:cs typeface="Fira Sans Extra Condensed Medium"/>
                  <a:sym typeface="Fira Sans Extra Condensed Medium"/>
                </a:rPr>
                <a:t>ương lai</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73" name="Google Shape;477;p21">
              <a:extLst>
                <a:ext uri="{FF2B5EF4-FFF2-40B4-BE49-F238E27FC236}">
                  <a16:creationId xmlns:a16="http://schemas.microsoft.com/office/drawing/2014/main" id="{759B2B71-E438-89AA-C713-7F513171031D}"/>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8;p21">
              <a:extLst>
                <a:ext uri="{FF2B5EF4-FFF2-40B4-BE49-F238E27FC236}">
                  <a16:creationId xmlns:a16="http://schemas.microsoft.com/office/drawing/2014/main" id="{DE558280-EC12-2432-7F12-1DEA816C67F8}"/>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9;p21">
              <a:extLst>
                <a:ext uri="{FF2B5EF4-FFF2-40B4-BE49-F238E27FC236}">
                  <a16:creationId xmlns:a16="http://schemas.microsoft.com/office/drawing/2014/main" id="{5B17C6E1-FEFB-3DAF-3333-004CF509B6E5}"/>
                </a:ext>
              </a:extLst>
            </p:cNvPr>
            <p:cNvSpPr txBox="1"/>
            <p:nvPr/>
          </p:nvSpPr>
          <p:spPr>
            <a:xfrm>
              <a:off x="2594888" y="2132613"/>
              <a:ext cx="1330500" cy="429600"/>
            </a:xfrm>
            <a:prstGeom prst="rect">
              <a:avLst/>
            </a:prstGeom>
            <a:solidFill>
              <a:srgbClr val="FCBD24"/>
            </a:solidFill>
            <a:ln>
              <a:noFill/>
            </a:ln>
            <a:effectLst>
              <a:softEdge rad="3175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5"/>
                  </a:solidFill>
                  <a:latin typeface="Fira Sans Extra Condensed Medium"/>
                  <a:ea typeface="Fira Sans Extra Condensed Medium"/>
                  <a:cs typeface="Fira Sans Extra Condensed Medium"/>
                  <a:sym typeface="Fira Sans Extra Condensed Medium"/>
                </a:rPr>
                <a:t>Phát triển</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76" name="Google Shape;480;p21">
              <a:extLst>
                <a:ext uri="{FF2B5EF4-FFF2-40B4-BE49-F238E27FC236}">
                  <a16:creationId xmlns:a16="http://schemas.microsoft.com/office/drawing/2014/main" id="{D0561FE0-D73A-B25F-89C8-C7418C6CE712}"/>
                </a:ext>
              </a:extLst>
            </p:cNvPr>
            <p:cNvSpPr txBox="1"/>
            <p:nvPr/>
          </p:nvSpPr>
          <p:spPr>
            <a:xfrm>
              <a:off x="2594888" y="2479446"/>
              <a:ext cx="1330500" cy="9651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solidFill>
                    <a:srgbClr val="434343"/>
                  </a:solidFill>
                  <a:latin typeface="Roboto"/>
                  <a:ea typeface="Roboto"/>
                  <a:cs typeface="Roboto"/>
                  <a:sym typeface="Roboto"/>
                </a:rPr>
                <a:t>Cập</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nhật</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định</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kỳ</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cải</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thiện</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khả</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năng</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hỗ</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trợ</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các</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nền</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tảng</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mới</a:t>
              </a:r>
              <a:endParaRPr lang="en-GB"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281882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5. Container() </a:t>
            </a:r>
          </a:p>
          <a:p>
            <a:pPr algn="just"/>
            <a:r>
              <a:rPr lang="vi-VN" sz="1800" b="1" dirty="0">
                <a:solidFill>
                  <a:srgbClr val="002060"/>
                </a:solidFill>
              </a:rPr>
              <a:t>Container là widget đa năng dùng để nhóm các widget liên quan hoặc để điều chỉnh layout của widget con. Nó cung cấp các thuộc tính như padding, margin, alignment, và decoration (ví dụ: thêm viền, màu nền).</a:t>
            </a:r>
            <a:endParaRPr lang="en-US" sz="1800" b="1" dirty="0">
              <a:solidFill>
                <a:srgbClr val="002060"/>
              </a:solidFill>
            </a:endParaRPr>
          </a:p>
          <a:p>
            <a:pPr algn="just"/>
            <a:endParaRPr lang="en-US" sz="1800" b="1" dirty="0">
              <a:solidFill>
                <a:srgbClr val="002060"/>
              </a:solidFill>
            </a:endParaRPr>
          </a:p>
        </p:txBody>
      </p:sp>
    </p:spTree>
    <p:extLst>
      <p:ext uri="{BB962C8B-B14F-4D97-AF65-F5344CB8AC3E}">
        <p14:creationId xmlns:p14="http://schemas.microsoft.com/office/powerpoint/2010/main" val="2959229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074A-2537-433C-8591-58F6ADB0710E}"/>
              </a:ext>
            </a:extLst>
          </p:cNvPr>
          <p:cNvSpPr>
            <a:spLocks noGrp="1"/>
          </p:cNvSpPr>
          <p:nvPr>
            <p:ph type="title"/>
          </p:nvPr>
        </p:nvSpPr>
        <p:spPr>
          <a:xfrm>
            <a:off x="292344" y="47544"/>
            <a:ext cx="7543800" cy="1028700"/>
          </a:xfrm>
        </p:spPr>
        <p:txBody>
          <a:bodyPr/>
          <a:lstStyle/>
          <a:p>
            <a:r>
              <a:rPr lang="en-US" b="1" dirty="0">
                <a:solidFill>
                  <a:srgbClr val="002060"/>
                </a:solidFill>
              </a:rPr>
              <a:t>WIDGETS</a:t>
            </a:r>
          </a:p>
        </p:txBody>
      </p:sp>
      <p:sp>
        <p:nvSpPr>
          <p:cNvPr id="7" name="Content Placeholder 6">
            <a:extLst>
              <a:ext uri="{FF2B5EF4-FFF2-40B4-BE49-F238E27FC236}">
                <a16:creationId xmlns:a16="http://schemas.microsoft.com/office/drawing/2014/main" id="{6AC4CEC3-D9CD-4D1C-B196-4280748B5AE6}"/>
              </a:ext>
            </a:extLst>
          </p:cNvPr>
          <p:cNvSpPr>
            <a:spLocks noGrp="1"/>
          </p:cNvSpPr>
          <p:nvPr>
            <p:ph idx="1"/>
          </p:nvPr>
        </p:nvSpPr>
        <p:spPr>
          <a:xfrm>
            <a:off x="292344" y="837995"/>
            <a:ext cx="8559312" cy="2887218"/>
          </a:xfrm>
        </p:spPr>
        <p:txBody>
          <a:bodyPr>
            <a:normAutofit/>
          </a:bodyPr>
          <a:lstStyle/>
          <a:p>
            <a:pPr algn="just"/>
            <a:r>
              <a:rPr lang="en-US" sz="1800" b="1" i="1" dirty="0">
                <a:solidFill>
                  <a:srgbClr val="002060"/>
                </a:solidFill>
              </a:rPr>
              <a:t>Một số Widget layout</a:t>
            </a:r>
            <a:endParaRPr lang="en-US" sz="2400" b="1" dirty="0">
              <a:solidFill>
                <a:srgbClr val="002060"/>
              </a:solidFill>
            </a:endParaRPr>
          </a:p>
          <a:p>
            <a:pPr algn="just"/>
            <a:r>
              <a:rPr lang="en-US" sz="2400" b="1" dirty="0">
                <a:solidFill>
                  <a:srgbClr val="002060"/>
                </a:solidFill>
              </a:rPr>
              <a:t>5. Container() </a:t>
            </a:r>
          </a:p>
          <a:p>
            <a:pPr algn="just"/>
            <a:r>
              <a:rPr lang="vi-VN" sz="1800" b="1" dirty="0">
                <a:solidFill>
                  <a:srgbClr val="002060"/>
                </a:solidFill>
              </a:rPr>
              <a:t>Container là widget đa năng dùng để nhóm các widget liên quan hoặc để điều chỉnh layout của widget con. Nó cung cấp các thuộc tính như padding, margin, alignment, và decoration (ví dụ: thêm viền, màu nền).</a:t>
            </a:r>
            <a:endParaRPr lang="en-US" sz="1800" b="1" dirty="0">
              <a:solidFill>
                <a:srgbClr val="002060"/>
              </a:solidFill>
            </a:endParaRPr>
          </a:p>
          <a:p>
            <a:pPr algn="just"/>
            <a:endParaRPr lang="en-US" sz="1800" b="1" dirty="0">
              <a:solidFill>
                <a:srgbClr val="002060"/>
              </a:solidFill>
            </a:endParaRPr>
          </a:p>
        </p:txBody>
      </p:sp>
      <p:pic>
        <p:nvPicPr>
          <p:cNvPr id="4" name="Picture 3">
            <a:extLst>
              <a:ext uri="{FF2B5EF4-FFF2-40B4-BE49-F238E27FC236}">
                <a16:creationId xmlns:a16="http://schemas.microsoft.com/office/drawing/2014/main" id="{753D770E-60B8-4203-946A-18985C222FA0}"/>
              </a:ext>
            </a:extLst>
          </p:cNvPr>
          <p:cNvPicPr/>
          <p:nvPr/>
        </p:nvPicPr>
        <p:blipFill>
          <a:blip r:embed="rId2"/>
          <a:stretch>
            <a:fillRect/>
          </a:stretch>
        </p:blipFill>
        <p:spPr>
          <a:xfrm>
            <a:off x="232996" y="141996"/>
            <a:ext cx="8728564" cy="4830055"/>
          </a:xfrm>
          <a:prstGeom prst="rect">
            <a:avLst/>
          </a:prstGeom>
        </p:spPr>
      </p:pic>
    </p:spTree>
    <p:extLst>
      <p:ext uri="{BB962C8B-B14F-4D97-AF65-F5344CB8AC3E}">
        <p14:creationId xmlns:p14="http://schemas.microsoft.com/office/powerpoint/2010/main" val="3304800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926DE-35E7-D0A3-7BEE-F6E35000EF25}"/>
              </a:ext>
            </a:extLst>
          </p:cNvPr>
          <p:cNvSpPr>
            <a:spLocks noGrp="1"/>
          </p:cNvSpPr>
          <p:nvPr>
            <p:ph type="ctrTitle"/>
          </p:nvPr>
        </p:nvSpPr>
        <p:spPr>
          <a:xfrm>
            <a:off x="713400" y="0"/>
            <a:ext cx="7717200" cy="1096500"/>
          </a:xfrm>
        </p:spPr>
        <p:txBody>
          <a:bodyPr anchor="ctr"/>
          <a:lstStyle/>
          <a:p>
            <a:pPr algn="l">
              <a:buClr>
                <a:srgbClr val="000000"/>
              </a:buClr>
              <a:buFont typeface="Arial"/>
            </a:pPr>
            <a:r>
              <a:rPr lang="en-GB" sz="3500" b="1" dirty="0" err="1">
                <a:solidFill>
                  <a:srgbClr val="000000"/>
                </a:solidFill>
                <a:latin typeface="Times New Roman" panose="02020603050405020304" pitchFamily="18" charset="0"/>
                <a:cs typeface="Times New Roman" panose="02020603050405020304" pitchFamily="18" charset="0"/>
                <a:sym typeface="Arial"/>
              </a:rPr>
              <a:t>Quản</a:t>
            </a:r>
            <a:r>
              <a:rPr lang="en-GB" sz="3500" b="1" dirty="0">
                <a:solidFill>
                  <a:srgbClr val="000000"/>
                </a:solidFill>
                <a:latin typeface="Times New Roman" panose="02020603050405020304" pitchFamily="18" charset="0"/>
                <a:cs typeface="Times New Roman" panose="02020603050405020304" pitchFamily="18" charset="0"/>
                <a:sym typeface="Arial"/>
              </a:rPr>
              <a:t> </a:t>
            </a:r>
            <a:r>
              <a:rPr lang="en-GB" sz="3500" b="1" dirty="0" err="1">
                <a:solidFill>
                  <a:srgbClr val="000000"/>
                </a:solidFill>
                <a:latin typeface="Times New Roman" panose="02020603050405020304" pitchFamily="18" charset="0"/>
                <a:cs typeface="Times New Roman" panose="02020603050405020304" pitchFamily="18" charset="0"/>
                <a:sym typeface="Arial"/>
              </a:rPr>
              <a:t>lý</a:t>
            </a:r>
            <a:r>
              <a:rPr lang="en-GB" sz="3500" b="1" dirty="0">
                <a:solidFill>
                  <a:srgbClr val="000000"/>
                </a:solidFill>
                <a:latin typeface="Times New Roman" panose="02020603050405020304" pitchFamily="18" charset="0"/>
                <a:cs typeface="Times New Roman" panose="02020603050405020304" pitchFamily="18" charset="0"/>
                <a:sym typeface="Arial"/>
              </a:rPr>
              <a:t> </a:t>
            </a:r>
            <a:r>
              <a:rPr lang="en-GB" sz="3500" b="1" dirty="0" err="1">
                <a:solidFill>
                  <a:srgbClr val="000000"/>
                </a:solidFill>
                <a:latin typeface="Times New Roman" panose="02020603050405020304" pitchFamily="18" charset="0"/>
                <a:cs typeface="Times New Roman" panose="02020603050405020304" pitchFamily="18" charset="0"/>
                <a:sym typeface="Arial"/>
              </a:rPr>
              <a:t>trạng</a:t>
            </a:r>
            <a:r>
              <a:rPr lang="en-GB" sz="3500" b="1" dirty="0">
                <a:solidFill>
                  <a:srgbClr val="000000"/>
                </a:solidFill>
                <a:latin typeface="Times New Roman" panose="02020603050405020304" pitchFamily="18" charset="0"/>
                <a:cs typeface="Times New Roman" panose="02020603050405020304" pitchFamily="18" charset="0"/>
                <a:sym typeface="Arial"/>
              </a:rPr>
              <a:t> </a:t>
            </a:r>
            <a:r>
              <a:rPr lang="en-GB" sz="3500" b="1" dirty="0" err="1">
                <a:solidFill>
                  <a:srgbClr val="000000"/>
                </a:solidFill>
                <a:latin typeface="Times New Roman" panose="02020603050405020304" pitchFamily="18" charset="0"/>
                <a:cs typeface="Times New Roman" panose="02020603050405020304" pitchFamily="18" charset="0"/>
                <a:sym typeface="Arial"/>
              </a:rPr>
              <a:t>thái</a:t>
            </a:r>
            <a:r>
              <a:rPr lang="en-GB" sz="3500" b="1" dirty="0">
                <a:solidFill>
                  <a:srgbClr val="000000"/>
                </a:solidFill>
                <a:latin typeface="Times New Roman" panose="02020603050405020304" pitchFamily="18" charset="0"/>
                <a:cs typeface="Times New Roman" panose="02020603050405020304" pitchFamily="18" charset="0"/>
                <a:sym typeface="Arial"/>
              </a:rPr>
              <a:t> Flutter</a:t>
            </a:r>
          </a:p>
        </p:txBody>
      </p:sp>
      <p:sp>
        <p:nvSpPr>
          <p:cNvPr id="4" name="TextBox 3">
            <a:extLst>
              <a:ext uri="{FF2B5EF4-FFF2-40B4-BE49-F238E27FC236}">
                <a16:creationId xmlns:a16="http://schemas.microsoft.com/office/drawing/2014/main" id="{287D6F07-4257-CFC9-CF74-696DCB977299}"/>
              </a:ext>
            </a:extLst>
          </p:cNvPr>
          <p:cNvSpPr txBox="1"/>
          <p:nvPr/>
        </p:nvSpPr>
        <p:spPr>
          <a:xfrm>
            <a:off x="713400" y="1096500"/>
            <a:ext cx="6425530" cy="892552"/>
          </a:xfrm>
          <a:prstGeom prst="rect">
            <a:avLst/>
          </a:prstGeom>
          <a:noFill/>
        </p:spPr>
        <p:txBody>
          <a:bodyPr wrap="square" rtlCol="0">
            <a:spAutoFit/>
          </a:bodyPr>
          <a:lstStyle/>
          <a:p>
            <a:r>
              <a:rPr lang="en-GB" sz="1800" dirty="0" err="1">
                <a:latin typeface="Times New Roman" panose="02020603050405020304" pitchFamily="18" charset="0"/>
                <a:cs typeface="Times New Roman" panose="02020603050405020304" pitchFamily="18" charset="0"/>
              </a:rPr>
              <a:t>Quản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lý</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trạng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thái</a:t>
            </a:r>
            <a:r>
              <a:rPr lang="en-GB" sz="1800" dirty="0">
                <a:latin typeface="Times New Roman" panose="02020603050405020304" pitchFamily="18" charset="0"/>
                <a:cs typeface="Times New Roman" panose="02020603050405020304" pitchFamily="18" charset="0"/>
              </a:rPr>
              <a:t> c</a:t>
            </a:r>
            <a:r>
              <a:rPr lang="vi-VN" sz="1800" dirty="0">
                <a:latin typeface="Times New Roman" panose="02020603050405020304" pitchFamily="18" charset="0"/>
                <a:cs typeface="Times New Roman" panose="02020603050405020304" pitchFamily="18" charset="0"/>
              </a:rPr>
              <a:t>ho phép bạn kiểm soát và cập nhật dữ liệu của ứng dụng, phản ánh những thay đổi đó trong giao diện người dùng.</a:t>
            </a:r>
          </a:p>
          <a:p>
            <a:endParaRPr lang="en-GB" sz="1600" dirty="0">
              <a:latin typeface="+mj-lt"/>
            </a:endParaRPr>
          </a:p>
        </p:txBody>
      </p:sp>
      <p:pic>
        <p:nvPicPr>
          <p:cNvPr id="1026" name="Picture 2" descr="State management | Flutter">
            <a:extLst>
              <a:ext uri="{FF2B5EF4-FFF2-40B4-BE49-F238E27FC236}">
                <a16:creationId xmlns:a16="http://schemas.microsoft.com/office/drawing/2014/main" id="{69A5EDD4-6091-85DF-D244-7AD5C3D08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778000"/>
            <a:ext cx="6261100" cy="35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22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ED35772-B2DD-E3CD-3F69-50E8A4F88B03}"/>
              </a:ext>
            </a:extLst>
          </p:cNvPr>
          <p:cNvSpPr txBox="1">
            <a:spLocks/>
          </p:cNvSpPr>
          <p:nvPr/>
        </p:nvSpPr>
        <p:spPr>
          <a:xfrm>
            <a:off x="713400" y="177800"/>
            <a:ext cx="7717200" cy="146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1pPr>
            <a:lvl2pPr marR="0" lvl="1"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2pPr>
            <a:lvl3pPr marR="0" lvl="2"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3pPr>
            <a:lvl4pPr marR="0" lvl="3"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4pPr>
            <a:lvl5pPr marR="0" lvl="4"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5pPr>
            <a:lvl6pPr marR="0" lvl="5"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6pPr>
            <a:lvl7pPr marR="0" lvl="6"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7pPr>
            <a:lvl8pPr marR="0" lvl="7"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8pPr>
            <a:lvl9pPr marR="0" lvl="8"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9pPr>
          </a:lstStyle>
          <a:p>
            <a:pPr>
              <a:buClr>
                <a:srgbClr val="000000"/>
              </a:buClr>
              <a:buFont typeface="Arial"/>
              <a:buNone/>
            </a:pPr>
            <a:r>
              <a:rPr lang="en-GB" b="1" dirty="0" err="1">
                <a:solidFill>
                  <a:srgbClr val="000000"/>
                </a:solidFill>
                <a:latin typeface="Times New Roman" panose="02020603050405020304" pitchFamily="18" charset="0"/>
                <a:cs typeface="Times New Roman" panose="02020603050405020304" pitchFamily="18" charset="0"/>
                <a:sym typeface="Arial"/>
              </a:rPr>
              <a:t>setState</a:t>
            </a:r>
            <a:r>
              <a:rPr lang="en-GB" b="1" dirty="0">
                <a:solidFill>
                  <a:srgbClr val="000000"/>
                </a:solidFill>
                <a:latin typeface="Times New Roman" panose="02020603050405020304" pitchFamily="18" charset="0"/>
                <a:cs typeface="Times New Roman" panose="02020603050405020304" pitchFamily="18" charset="0"/>
                <a:sym typeface="Arial"/>
              </a:rPr>
              <a:t> : </a:t>
            </a:r>
            <a:r>
              <a:rPr lang="en-GB" sz="1800" dirty="0" err="1">
                <a:solidFill>
                  <a:srgbClr val="000000"/>
                </a:solidFill>
                <a:latin typeface="Times New Roman" panose="02020603050405020304" pitchFamily="18" charset="0"/>
                <a:cs typeface="Times New Roman" panose="02020603050405020304" pitchFamily="18" charset="0"/>
                <a:sym typeface="Arial"/>
              </a:rPr>
              <a:t>phương</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pháp</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đơn</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giản</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nhất</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phù</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hợp</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với</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ứng</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dụng</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nhỏ</a:t>
            </a:r>
            <a:endParaRPr lang="en-GB" sz="1800" dirty="0">
              <a:solidFill>
                <a:srgbClr val="000000"/>
              </a:solidFill>
              <a:latin typeface="Times New Roman" panose="02020603050405020304" pitchFamily="18" charset="0"/>
              <a:cs typeface="Times New Roman" panose="02020603050405020304" pitchFamily="18" charset="0"/>
              <a:sym typeface="Arial"/>
            </a:endParaRPr>
          </a:p>
          <a:p>
            <a:pPr>
              <a:buClr>
                <a:srgbClr val="000000"/>
              </a:buClr>
              <a:buFont typeface="Arial"/>
              <a:buNone/>
            </a:pPr>
            <a:endParaRPr lang="en-GB" sz="1800" b="1" dirty="0">
              <a:solidFill>
                <a:srgbClr val="000000"/>
              </a:solidFill>
              <a:latin typeface="Times New Roman" panose="02020603050405020304" pitchFamily="18" charset="0"/>
              <a:cs typeface="Times New Roman" panose="02020603050405020304" pitchFamily="18" charset="0"/>
              <a:sym typeface="Arial"/>
            </a:endParaRPr>
          </a:p>
          <a:p>
            <a:pPr>
              <a:buClr>
                <a:srgbClr val="000000"/>
              </a:buClr>
              <a:buFont typeface="Arial"/>
              <a:buNone/>
            </a:pPr>
            <a:r>
              <a:rPr lang="en-GB" sz="1800" dirty="0">
                <a:solidFill>
                  <a:srgbClr val="000000"/>
                </a:solidFill>
                <a:latin typeface="Times New Roman" panose="02020603050405020304" pitchFamily="18" charset="0"/>
                <a:cs typeface="Times New Roman" panose="02020603050405020304" pitchFamily="18" charset="0"/>
                <a:sym typeface="Arial"/>
              </a:rPr>
              <a:t>Giao </a:t>
            </a:r>
            <a:r>
              <a:rPr lang="en-GB" sz="1800" dirty="0" err="1">
                <a:solidFill>
                  <a:srgbClr val="000000"/>
                </a:solidFill>
                <a:latin typeface="Times New Roman" panose="02020603050405020304" pitchFamily="18" charset="0"/>
                <a:cs typeface="Times New Roman" panose="02020603050405020304" pitchFamily="18" charset="0"/>
                <a:sym typeface="Arial"/>
              </a:rPr>
              <a:t>diện</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sẽ</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được</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vẽ</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lại</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phần</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giao</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diện</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có</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thay</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đổi</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dữ</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liệu</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khi</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gọi</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hàm</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highlight>
                  <a:srgbClr val="FFFF00"/>
                </a:highlight>
                <a:latin typeface="Times New Roman" panose="02020603050405020304" pitchFamily="18" charset="0"/>
                <a:cs typeface="Times New Roman" panose="02020603050405020304" pitchFamily="18" charset="0"/>
                <a:sym typeface="Arial"/>
              </a:rPr>
              <a:t>setState</a:t>
            </a:r>
            <a:r>
              <a:rPr lang="en-GB" sz="1800" dirty="0">
                <a:solidFill>
                  <a:srgbClr val="000000"/>
                </a:solidFill>
                <a:highlight>
                  <a:srgbClr val="FFFF00"/>
                </a:highlight>
                <a:latin typeface="Times New Roman" panose="02020603050405020304" pitchFamily="18" charset="0"/>
                <a:cs typeface="Times New Roman" panose="02020603050405020304" pitchFamily="18" charset="0"/>
                <a:sym typeface="Arial"/>
              </a:rPr>
              <a:t>()</a:t>
            </a:r>
            <a:endParaRPr lang="en-GB" b="1" dirty="0">
              <a:solidFill>
                <a:srgbClr val="000000"/>
              </a:solidFill>
              <a:highlight>
                <a:srgbClr val="FFFF00"/>
              </a:highlight>
              <a:latin typeface="Times New Roman" panose="02020603050405020304" pitchFamily="18" charset="0"/>
              <a:cs typeface="Times New Roman" panose="02020603050405020304" pitchFamily="18" charset="0"/>
              <a:sym typeface="Arial"/>
            </a:endParaRPr>
          </a:p>
        </p:txBody>
      </p:sp>
      <p:pic>
        <p:nvPicPr>
          <p:cNvPr id="3074" name="Picture 2">
            <a:extLst>
              <a:ext uri="{FF2B5EF4-FFF2-40B4-BE49-F238E27FC236}">
                <a16:creationId xmlns:a16="http://schemas.microsoft.com/office/drawing/2014/main" id="{EAF828AF-67C0-A14D-38B5-95A3580CF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087" y="1560261"/>
            <a:ext cx="5965825" cy="340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988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ED35772-B2DD-E3CD-3F69-50E8A4F88B03}"/>
              </a:ext>
            </a:extLst>
          </p:cNvPr>
          <p:cNvSpPr txBox="1">
            <a:spLocks/>
          </p:cNvSpPr>
          <p:nvPr/>
        </p:nvSpPr>
        <p:spPr>
          <a:xfrm>
            <a:off x="713400" y="177800"/>
            <a:ext cx="7717200" cy="146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1pPr>
            <a:lvl2pPr marR="0" lvl="1"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2pPr>
            <a:lvl3pPr marR="0" lvl="2"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3pPr>
            <a:lvl4pPr marR="0" lvl="3"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4pPr>
            <a:lvl5pPr marR="0" lvl="4"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5pPr>
            <a:lvl6pPr marR="0" lvl="5"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6pPr>
            <a:lvl7pPr marR="0" lvl="6"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7pPr>
            <a:lvl8pPr marR="0" lvl="7"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8pPr>
            <a:lvl9pPr marR="0" lvl="8"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9pPr>
          </a:lstStyle>
          <a:p>
            <a:pPr>
              <a:lnSpc>
                <a:spcPct val="150000"/>
              </a:lnSpc>
              <a:buClr>
                <a:srgbClr val="000000"/>
              </a:buClr>
              <a:buFont typeface="Arial"/>
              <a:buNone/>
            </a:pPr>
            <a:r>
              <a:rPr lang="en-GB" b="1" dirty="0">
                <a:solidFill>
                  <a:srgbClr val="000000"/>
                </a:solidFill>
                <a:latin typeface="Times New Roman" panose="02020603050405020304" pitchFamily="18" charset="0"/>
                <a:cs typeface="Times New Roman" panose="02020603050405020304" pitchFamily="18" charset="0"/>
                <a:sym typeface="Arial"/>
              </a:rPr>
              <a:t>provider : </a:t>
            </a:r>
            <a:r>
              <a:rPr lang="en-GB" sz="1800" dirty="0" err="1">
                <a:solidFill>
                  <a:srgbClr val="000000"/>
                </a:solidFill>
                <a:latin typeface="Times New Roman" panose="02020603050405020304" pitchFamily="18" charset="0"/>
                <a:cs typeface="Times New Roman" panose="02020603050405020304" pitchFamily="18" charset="0"/>
                <a:sym typeface="Arial"/>
              </a:rPr>
              <a:t>Sử</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dụng</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mô</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hình</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highlight>
                  <a:srgbClr val="FFFF00"/>
                </a:highlight>
                <a:latin typeface="Times New Roman" panose="02020603050405020304" pitchFamily="18" charset="0"/>
                <a:cs typeface="Times New Roman" panose="02020603050405020304" pitchFamily="18" charset="0"/>
                <a:sym typeface="Arial"/>
              </a:rPr>
              <a:t>ChangeNotifier</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để</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thông</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báo</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cho</a:t>
            </a:r>
            <a:r>
              <a:rPr lang="en-GB" sz="1800" dirty="0">
                <a:solidFill>
                  <a:srgbClr val="000000"/>
                </a:solidFill>
                <a:latin typeface="Times New Roman" panose="02020603050405020304" pitchFamily="18" charset="0"/>
                <a:cs typeface="Times New Roman" panose="02020603050405020304" pitchFamily="18" charset="0"/>
                <a:sym typeface="Arial"/>
              </a:rPr>
              <a:t> UI </a:t>
            </a:r>
            <a:r>
              <a:rPr lang="en-GB" sz="1800" dirty="0" err="1">
                <a:solidFill>
                  <a:srgbClr val="000000"/>
                </a:solidFill>
                <a:latin typeface="Times New Roman" panose="02020603050405020304" pitchFamily="18" charset="0"/>
                <a:cs typeface="Times New Roman" panose="02020603050405020304" pitchFamily="18" charset="0"/>
                <a:sym typeface="Arial"/>
              </a:rPr>
              <a:t>khi</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dữ</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liệu</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thay</a:t>
            </a:r>
            <a:r>
              <a:rPr lang="en-GB" sz="1800" dirty="0">
                <a:solidFill>
                  <a:srgbClr val="000000"/>
                </a:solidFill>
                <a:latin typeface="Times New Roman" panose="02020603050405020304" pitchFamily="18" charset="0"/>
                <a:cs typeface="Times New Roman" panose="02020603050405020304" pitchFamily="18" charset="0"/>
                <a:sym typeface="Arial"/>
              </a:rPr>
              <a:t> </a:t>
            </a:r>
            <a:r>
              <a:rPr lang="en-GB" sz="1800" dirty="0" err="1">
                <a:solidFill>
                  <a:srgbClr val="000000"/>
                </a:solidFill>
                <a:latin typeface="Times New Roman" panose="02020603050405020304" pitchFamily="18" charset="0"/>
                <a:cs typeface="Times New Roman" panose="02020603050405020304" pitchFamily="18" charset="0"/>
                <a:sym typeface="Arial"/>
              </a:rPr>
              <a:t>đổi</a:t>
            </a:r>
            <a:endParaRPr lang="en-GB" sz="1800" dirty="0">
              <a:solidFill>
                <a:srgbClr val="000000"/>
              </a:solidFill>
              <a:latin typeface="Times New Roman" panose="02020603050405020304" pitchFamily="18" charset="0"/>
              <a:cs typeface="Times New Roman" panose="02020603050405020304" pitchFamily="18" charset="0"/>
              <a:sym typeface="Arial"/>
            </a:endParaRPr>
          </a:p>
          <a:p>
            <a:pPr>
              <a:buClr>
                <a:srgbClr val="000000"/>
              </a:buClr>
              <a:buFont typeface="Arial"/>
              <a:buNone/>
            </a:pPr>
            <a:endParaRPr lang="en-GB" dirty="0">
              <a:solidFill>
                <a:srgbClr val="000000"/>
              </a:solidFill>
              <a:highlight>
                <a:srgbClr val="FFFF00"/>
              </a:highlight>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a16="http://schemas.microsoft.com/office/drawing/2014/main" id="{D68B15EF-D6D9-9C2B-2AF8-780626A0902E}"/>
              </a:ext>
            </a:extLst>
          </p:cNvPr>
          <p:cNvSpPr txBox="1"/>
          <p:nvPr/>
        </p:nvSpPr>
        <p:spPr>
          <a:xfrm>
            <a:off x="587375" y="2310140"/>
            <a:ext cx="5695950" cy="307777"/>
          </a:xfrm>
          <a:prstGeom prst="rect">
            <a:avLst/>
          </a:prstGeom>
          <a:noFill/>
        </p:spPr>
        <p:txBody>
          <a:bodyPr wrap="square">
            <a:spAutoFit/>
          </a:bodyPr>
          <a:lstStyle/>
          <a:p>
            <a:endParaRPr lang="en-GB" dirty="0"/>
          </a:p>
        </p:txBody>
      </p:sp>
      <p:pic>
        <p:nvPicPr>
          <p:cNvPr id="6" name="Picture 5" descr="A diagram of a company&#10;&#10;Description automatically generated">
            <a:extLst>
              <a:ext uri="{FF2B5EF4-FFF2-40B4-BE49-F238E27FC236}">
                <a16:creationId xmlns:a16="http://schemas.microsoft.com/office/drawing/2014/main" id="{86B89681-D622-3EF9-2489-56FB4CCAA883}"/>
              </a:ext>
            </a:extLst>
          </p:cNvPr>
          <p:cNvPicPr>
            <a:picLocks noChangeAspect="1"/>
          </p:cNvPicPr>
          <p:nvPr/>
        </p:nvPicPr>
        <p:blipFill>
          <a:blip r:embed="rId2"/>
          <a:stretch>
            <a:fillRect/>
          </a:stretch>
        </p:blipFill>
        <p:spPr>
          <a:xfrm>
            <a:off x="1003412" y="1638300"/>
            <a:ext cx="7137176" cy="3136900"/>
          </a:xfrm>
          <a:prstGeom prst="rect">
            <a:avLst/>
          </a:prstGeom>
        </p:spPr>
      </p:pic>
    </p:spTree>
    <p:extLst>
      <p:ext uri="{BB962C8B-B14F-4D97-AF65-F5344CB8AC3E}">
        <p14:creationId xmlns:p14="http://schemas.microsoft.com/office/powerpoint/2010/main" val="1406225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F39754-F8E4-E2CB-B288-43CB96852617}"/>
              </a:ext>
            </a:extLst>
          </p:cNvPr>
          <p:cNvSpPr txBox="1">
            <a:spLocks/>
          </p:cNvSpPr>
          <p:nvPr/>
        </p:nvSpPr>
        <p:spPr>
          <a:xfrm>
            <a:off x="713400" y="177800"/>
            <a:ext cx="7717200" cy="22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1pPr>
            <a:lvl2pPr marR="0" lvl="1"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2pPr>
            <a:lvl3pPr marR="0" lvl="2"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3pPr>
            <a:lvl4pPr marR="0" lvl="3"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4pPr>
            <a:lvl5pPr marR="0" lvl="4"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5pPr>
            <a:lvl6pPr marR="0" lvl="5"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6pPr>
            <a:lvl7pPr marR="0" lvl="6"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7pPr>
            <a:lvl8pPr marR="0" lvl="7"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8pPr>
            <a:lvl9pPr marR="0" lvl="8"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9pPr>
          </a:lstStyle>
          <a:p>
            <a:pPr>
              <a:lnSpc>
                <a:spcPct val="150000"/>
              </a:lnSpc>
              <a:buClr>
                <a:srgbClr val="000000"/>
              </a:buClr>
              <a:buFont typeface="Arial"/>
              <a:buNone/>
            </a:pPr>
            <a:r>
              <a:rPr lang="en-GB" b="1" dirty="0" err="1">
                <a:solidFill>
                  <a:srgbClr val="000000"/>
                </a:solidFill>
                <a:latin typeface="Times New Roman" panose="02020603050405020304" pitchFamily="18" charset="0"/>
                <a:cs typeface="Times New Roman" panose="02020603050405020304" pitchFamily="18" charset="0"/>
                <a:sym typeface="Arial"/>
              </a:rPr>
              <a:t>Nhược</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điểm</a:t>
            </a:r>
            <a:endParaRPr lang="en-GB" sz="2000" dirty="0">
              <a:solidFill>
                <a:srgbClr val="000000"/>
              </a:solidFill>
              <a:highlight>
                <a:srgbClr val="FFFF00"/>
              </a:highlight>
              <a:latin typeface="Times New Roman" panose="02020603050405020304" pitchFamily="18" charset="0"/>
              <a:cs typeface="Times New Roman" panose="02020603050405020304" pitchFamily="18" charset="0"/>
              <a:sym typeface="Arial"/>
            </a:endParaRPr>
          </a:p>
          <a:p>
            <a:pPr marL="342900" indent="-342900">
              <a:lnSpc>
                <a:spcPct val="150000"/>
              </a:lnSpc>
              <a:buClr>
                <a:srgbClr val="000000"/>
              </a:buClr>
              <a:buSzPct val="100000"/>
              <a:buFont typeface="Wingdings" panose="05000000000000000000" pitchFamily="2" charset="2"/>
              <a:buChar char="q"/>
            </a:pPr>
            <a:r>
              <a:rPr lang="en-GB" sz="2000" dirty="0" err="1">
                <a:solidFill>
                  <a:srgbClr val="000000"/>
                </a:solidFill>
                <a:highlight>
                  <a:srgbClr val="FFFF00"/>
                </a:highlight>
                <a:latin typeface="Times New Roman" panose="02020603050405020304" pitchFamily="18" charset="0"/>
                <a:cs typeface="Times New Roman" panose="02020603050405020304" pitchFamily="18" charset="0"/>
                <a:sym typeface="Arial"/>
              </a:rPr>
              <a:t>setState</a:t>
            </a:r>
            <a:r>
              <a:rPr lang="en-GB" sz="2000" dirty="0">
                <a:solidFill>
                  <a:srgbClr val="000000"/>
                </a:solidFill>
                <a:highlight>
                  <a:srgbClr val="FFFF00"/>
                </a:highlight>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Không</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hiệu</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quả</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cho</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các</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ứng</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dụng</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lớn</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gây</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khó</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khăn</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khi</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quản</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lý</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nhiều</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trạng</a:t>
            </a:r>
            <a:r>
              <a:rPr lang="en-GB" sz="2000" dirty="0">
                <a:solidFill>
                  <a:srgbClr val="000000"/>
                </a:solidFill>
                <a:latin typeface="Times New Roman" panose="02020603050405020304" pitchFamily="18" charset="0"/>
                <a:cs typeface="Times New Roman" panose="02020603050405020304" pitchFamily="18" charset="0"/>
                <a:sym typeface="Arial"/>
              </a:rPr>
              <a:t> </a:t>
            </a:r>
            <a:r>
              <a:rPr lang="en-GB" sz="2000" dirty="0" err="1">
                <a:solidFill>
                  <a:srgbClr val="000000"/>
                </a:solidFill>
                <a:latin typeface="Times New Roman" panose="02020603050405020304" pitchFamily="18" charset="0"/>
                <a:cs typeface="Times New Roman" panose="02020603050405020304" pitchFamily="18" charset="0"/>
                <a:sym typeface="Arial"/>
              </a:rPr>
              <a:t>thái</a:t>
            </a:r>
            <a:endParaRPr lang="en-GB" sz="2000" dirty="0">
              <a:solidFill>
                <a:srgbClr val="000000"/>
              </a:solidFill>
              <a:latin typeface="Times New Roman" panose="02020603050405020304" pitchFamily="18" charset="0"/>
              <a:cs typeface="Times New Roman" panose="02020603050405020304" pitchFamily="18" charset="0"/>
              <a:sym typeface="Arial"/>
            </a:endParaRPr>
          </a:p>
          <a:p>
            <a:pPr marL="342900" indent="-342900">
              <a:lnSpc>
                <a:spcPct val="150000"/>
              </a:lnSpc>
              <a:buClr>
                <a:srgbClr val="000000"/>
              </a:buClr>
              <a:buSzPct val="100000"/>
              <a:buFont typeface="Wingdings" panose="05000000000000000000" pitchFamily="2" charset="2"/>
              <a:buChar char="q"/>
            </a:pPr>
            <a:r>
              <a:rPr lang="en-GB" sz="2000" dirty="0">
                <a:solidFill>
                  <a:srgbClr val="000000"/>
                </a:solidFill>
                <a:highlight>
                  <a:srgbClr val="FFFF00"/>
                </a:highlight>
                <a:latin typeface="Times New Roman" panose="02020603050405020304" pitchFamily="18" charset="0"/>
                <a:cs typeface="Times New Roman" panose="02020603050405020304" pitchFamily="18" charset="0"/>
                <a:sym typeface="Arial"/>
              </a:rPr>
              <a:t>provider: </a:t>
            </a:r>
            <a:r>
              <a:rPr lang="vi-VN" sz="2000" dirty="0">
                <a:solidFill>
                  <a:srgbClr val="000000"/>
                </a:solidFill>
                <a:latin typeface="Times New Roman" panose="02020603050405020304" pitchFamily="18" charset="0"/>
                <a:cs typeface="Times New Roman" panose="02020603050405020304" pitchFamily="18" charset="0"/>
                <a:sym typeface="Arial"/>
              </a:rPr>
              <a:t>Quản lý phức tạp hơn với các ứng dụng lớn</a:t>
            </a:r>
            <a:r>
              <a:rPr lang="en-GB" sz="2000" dirty="0">
                <a:solidFill>
                  <a:srgbClr val="000000"/>
                </a:solidFill>
                <a:latin typeface="Times New Roman" panose="02020603050405020304" pitchFamily="18" charset="0"/>
                <a:cs typeface="Times New Roman" panose="02020603050405020304" pitchFamily="18" charset="0"/>
                <a:sym typeface="Arial"/>
              </a:rPr>
              <a:t>.</a:t>
            </a:r>
          </a:p>
          <a:p>
            <a:pPr marL="342900" indent="-342900">
              <a:buClr>
                <a:srgbClr val="000000"/>
              </a:buClr>
              <a:buSzPct val="100000"/>
              <a:buFont typeface="Wingdings" panose="05000000000000000000" pitchFamily="2" charset="2"/>
              <a:buChar char="q"/>
            </a:pPr>
            <a:endParaRPr lang="en-GB" sz="2000" dirty="0">
              <a:solidFill>
                <a:srgbClr val="000000"/>
              </a:solidFill>
              <a:latin typeface="Times New Roman" panose="02020603050405020304" pitchFamily="18" charset="0"/>
              <a:cs typeface="Times New Roman" panose="02020603050405020304" pitchFamily="18" charset="0"/>
              <a:sym typeface="Arial"/>
            </a:endParaRPr>
          </a:p>
        </p:txBody>
      </p:sp>
      <p:pic>
        <p:nvPicPr>
          <p:cNvPr id="6146" name="Picture 2" descr="6 nhược điểm của phòng họp trực tuyến mà bạn không nên bỏ qua">
            <a:extLst>
              <a:ext uri="{FF2B5EF4-FFF2-40B4-BE49-F238E27FC236}">
                <a16:creationId xmlns:a16="http://schemas.microsoft.com/office/drawing/2014/main" id="{65C5A667-C77D-A221-5A7A-F89BE905E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2571750"/>
            <a:ext cx="33147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18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6622D46-36FB-4D83-A35A-FFAD793B4356}"/>
              </a:ext>
            </a:extLst>
          </p:cNvPr>
          <p:cNvSpPr txBox="1">
            <a:spLocks/>
          </p:cNvSpPr>
          <p:nvPr/>
        </p:nvSpPr>
        <p:spPr>
          <a:xfrm>
            <a:off x="713400" y="177800"/>
            <a:ext cx="7717200" cy="146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1pPr>
            <a:lvl2pPr marR="0" lvl="1"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2pPr>
            <a:lvl3pPr marR="0" lvl="2"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3pPr>
            <a:lvl4pPr marR="0" lvl="3"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4pPr>
            <a:lvl5pPr marR="0" lvl="4"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5pPr>
            <a:lvl6pPr marR="0" lvl="5"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6pPr>
            <a:lvl7pPr marR="0" lvl="6"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7pPr>
            <a:lvl8pPr marR="0" lvl="7"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8pPr>
            <a:lvl9pPr marR="0" lvl="8" algn="l" rtl="0" eaLnBrk="1" hangingPunct="1">
              <a:lnSpc>
                <a:spcPct val="100000"/>
              </a:lnSpc>
              <a:spcBef>
                <a:spcPts val="0"/>
              </a:spcBef>
              <a:spcAft>
                <a:spcPts val="0"/>
              </a:spcAft>
              <a:buClr>
                <a:schemeClr val="dk1"/>
              </a:buClr>
              <a:buSzPts val="3500"/>
              <a:buFont typeface="Public Sans Black"/>
              <a:buNone/>
              <a:defRPr sz="3500" b="0" i="0" u="none" strike="noStrike" cap="none">
                <a:solidFill>
                  <a:schemeClr val="dk1"/>
                </a:solidFill>
                <a:latin typeface="Public Sans Black"/>
                <a:ea typeface="Public Sans Black"/>
                <a:cs typeface="Public Sans Black"/>
                <a:sym typeface="Public Sans Black"/>
              </a:defRPr>
            </a:lvl9pPr>
          </a:lstStyle>
          <a:p>
            <a:pPr>
              <a:lnSpc>
                <a:spcPct val="150000"/>
              </a:lnSpc>
              <a:buClr>
                <a:srgbClr val="000000"/>
              </a:buClr>
              <a:buFont typeface="Arial"/>
              <a:buNone/>
            </a:pPr>
            <a:r>
              <a:rPr lang="en-GB" b="1" dirty="0" err="1">
                <a:solidFill>
                  <a:srgbClr val="000000"/>
                </a:solidFill>
                <a:latin typeface="Times New Roman" panose="02020603050405020304" pitchFamily="18" charset="0"/>
                <a:cs typeface="Times New Roman" panose="02020603050405020304" pitchFamily="18" charset="0"/>
                <a:sym typeface="Arial"/>
              </a:rPr>
              <a:t>Những</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thư</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viện</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hỗ</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trợ</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quản</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lý</a:t>
            </a:r>
            <a:r>
              <a:rPr lang="en-GB" b="1" dirty="0">
                <a:solidFill>
                  <a:srgbClr val="000000"/>
                </a:solidFill>
                <a:latin typeface="Times New Roman" panose="02020603050405020304" pitchFamily="18" charset="0"/>
                <a:cs typeface="Times New Roman" panose="02020603050405020304" pitchFamily="18" charset="0"/>
                <a:sym typeface="Arial"/>
              </a:rPr>
              <a:t> </a:t>
            </a:r>
            <a:r>
              <a:rPr lang="en-GB" b="1" dirty="0" err="1">
                <a:solidFill>
                  <a:srgbClr val="000000"/>
                </a:solidFill>
                <a:latin typeface="Times New Roman" panose="02020603050405020304" pitchFamily="18" charset="0"/>
                <a:cs typeface="Times New Roman" panose="02020603050405020304" pitchFamily="18" charset="0"/>
                <a:sym typeface="Arial"/>
              </a:rPr>
              <a:t>khác</a:t>
            </a:r>
            <a:endParaRPr lang="en-GB" sz="1800" dirty="0">
              <a:solidFill>
                <a:srgbClr val="000000"/>
              </a:solidFill>
              <a:latin typeface="Times New Roman" panose="02020603050405020304" pitchFamily="18" charset="0"/>
              <a:cs typeface="Times New Roman" panose="02020603050405020304" pitchFamily="18" charset="0"/>
              <a:sym typeface="Arial"/>
            </a:endParaRPr>
          </a:p>
          <a:p>
            <a:pPr>
              <a:buClr>
                <a:srgbClr val="000000"/>
              </a:buClr>
              <a:buFont typeface="Arial"/>
              <a:buNone/>
            </a:pPr>
            <a:endParaRPr lang="en-GB" dirty="0">
              <a:solidFill>
                <a:srgbClr val="000000"/>
              </a:solidFill>
              <a:highlight>
                <a:srgbClr val="FFFF00"/>
              </a:highlight>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941873DD-8C4F-0E01-CDA1-7471DAC10FE4}"/>
              </a:ext>
            </a:extLst>
          </p:cNvPr>
          <p:cNvSpPr txBox="1"/>
          <p:nvPr/>
        </p:nvSpPr>
        <p:spPr>
          <a:xfrm>
            <a:off x="244474" y="1199718"/>
            <a:ext cx="9153526" cy="877163"/>
          </a:xfrm>
          <a:prstGeom prst="rect">
            <a:avLst/>
          </a:prstGeom>
          <a:noFill/>
        </p:spPr>
        <p:txBody>
          <a:bodyPr wrap="square">
            <a:spAutoFit/>
          </a:bodyPr>
          <a:lstStyle/>
          <a:p>
            <a:pPr>
              <a:lnSpc>
                <a:spcPct val="150000"/>
              </a:lnSpc>
            </a:pPr>
            <a:r>
              <a:rPr lang="vi-VN" sz="1800" b="1" dirty="0">
                <a:latin typeface="Roboto" panose="02000000000000000000" pitchFamily="2" charset="0"/>
                <a:ea typeface="Roboto" panose="02000000000000000000" pitchFamily="2" charset="0"/>
                <a:cs typeface="Roboto" panose="02000000000000000000" pitchFamily="2" charset="0"/>
              </a:rPr>
              <a:t>Riverpod</a:t>
            </a:r>
            <a:r>
              <a:rPr lang="en-GB" sz="1800" dirty="0">
                <a:latin typeface="Roboto" panose="02000000000000000000" pitchFamily="2" charset="0"/>
                <a:ea typeface="Roboto" panose="02000000000000000000" pitchFamily="2" charset="0"/>
                <a:cs typeface="Roboto" panose="02000000000000000000" pitchFamily="2" charset="0"/>
              </a:rPr>
              <a:t>:</a:t>
            </a:r>
            <a:r>
              <a:rPr lang="vi-VN" sz="1800" dirty="0">
                <a:latin typeface="Roboto" panose="02000000000000000000" pitchFamily="2" charset="0"/>
                <a:ea typeface="Roboto" panose="02000000000000000000" pitchFamily="2" charset="0"/>
                <a:cs typeface="Roboto" panose="02000000000000000000" pitchFamily="2" charset="0"/>
              </a:rPr>
              <a:t> Phát triển từ Provider, cung cấp nhiều tính năng mạnh mẽ hơn.</a:t>
            </a:r>
            <a:endParaRPr lang="en-GB" sz="1800" dirty="0">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vi-VN" sz="1800" b="1" dirty="0">
                <a:latin typeface="Roboto" panose="02000000000000000000" pitchFamily="2" charset="0"/>
                <a:ea typeface="Roboto" panose="02000000000000000000" pitchFamily="2" charset="0"/>
                <a:cs typeface="Roboto" panose="02000000000000000000" pitchFamily="2" charset="0"/>
              </a:rPr>
              <a:t>Bloc</a:t>
            </a:r>
            <a:r>
              <a:rPr lang="vi-VN" sz="1800" dirty="0">
                <a:latin typeface="Roboto" panose="02000000000000000000" pitchFamily="2" charset="0"/>
                <a:ea typeface="Roboto" panose="02000000000000000000" pitchFamily="2" charset="0"/>
                <a:cs typeface="Roboto" panose="02000000000000000000" pitchFamily="2" charset="0"/>
              </a:rPr>
              <a:t> </a:t>
            </a:r>
            <a:r>
              <a:rPr lang="vi-VN" sz="1800" b="1" dirty="0">
                <a:latin typeface="Roboto" panose="02000000000000000000" pitchFamily="2" charset="0"/>
                <a:ea typeface="Roboto" panose="02000000000000000000" pitchFamily="2" charset="0"/>
                <a:cs typeface="Roboto" panose="02000000000000000000" pitchFamily="2" charset="0"/>
              </a:rPr>
              <a:t>(Business Logic Component): </a:t>
            </a:r>
            <a:r>
              <a:rPr lang="vi-VN" sz="1800" dirty="0">
                <a:latin typeface="Roboto" panose="02000000000000000000" pitchFamily="2" charset="0"/>
                <a:ea typeface="Roboto" panose="02000000000000000000" pitchFamily="2" charset="0"/>
                <a:cs typeface="Roboto" panose="02000000000000000000" pitchFamily="2" charset="0"/>
              </a:rPr>
              <a:t>Quản lý logic của ứng dụng theo mô hình sự kiện.</a:t>
            </a:r>
            <a:endParaRPr lang="en-GB" sz="1800" dirty="0">
              <a:latin typeface="Roboto" panose="02000000000000000000" pitchFamily="2" charset="0"/>
              <a:ea typeface="Roboto" panose="02000000000000000000" pitchFamily="2" charset="0"/>
              <a:cs typeface="Roboto" panose="02000000000000000000" pitchFamily="2" charset="0"/>
            </a:endParaRPr>
          </a:p>
        </p:txBody>
      </p:sp>
      <p:pic>
        <p:nvPicPr>
          <p:cNvPr id="5123" name="Picture 3" descr="Flutter Riverpod: The Essential Guide | by António Nicolau | Medium">
            <a:extLst>
              <a:ext uri="{FF2B5EF4-FFF2-40B4-BE49-F238E27FC236}">
                <a16:creationId xmlns:a16="http://schemas.microsoft.com/office/drawing/2014/main" id="{4EAB7630-4636-485A-BC19-D3FAE1A61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4" y="2185853"/>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Flutter bloc for beginners. What is flutter bloc? | by Ana Polo | Flutter  Community | Medium">
            <a:extLst>
              <a:ext uri="{FF2B5EF4-FFF2-40B4-BE49-F238E27FC236}">
                <a16:creationId xmlns:a16="http://schemas.microsoft.com/office/drawing/2014/main" id="{FED7FE74-794D-8023-8B85-A8A48BAF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6" y="3340100"/>
            <a:ext cx="6502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381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11197-8245-6F86-DF0F-440EE287533A}"/>
              </a:ext>
            </a:extLst>
          </p:cNvPr>
          <p:cNvSpPr>
            <a:spLocks noGrp="1"/>
          </p:cNvSpPr>
          <p:nvPr>
            <p:ph type="title"/>
          </p:nvPr>
        </p:nvSpPr>
        <p:spPr>
          <a:xfrm>
            <a:off x="1783083" y="147660"/>
            <a:ext cx="5398302" cy="572700"/>
          </a:xfrm>
        </p:spPr>
        <p:txBody>
          <a:bodyPr/>
          <a:lstStyle/>
          <a:p>
            <a:r>
              <a:rPr lang="en-US" b="1" dirty="0" err="1">
                <a:latin typeface="Roboto" panose="02000000000000000000" pitchFamily="2" charset="0"/>
                <a:ea typeface="Roboto" panose="02000000000000000000" pitchFamily="2" charset="0"/>
                <a:cs typeface="Roboto" panose="02000000000000000000" pitchFamily="2" charset="0"/>
              </a:rPr>
              <a:t>Điều</a:t>
            </a:r>
            <a:r>
              <a:rPr lang="en-US" b="1" dirty="0">
                <a:latin typeface="Roboto" panose="02000000000000000000" pitchFamily="2" charset="0"/>
                <a:ea typeface="Roboto" panose="02000000000000000000" pitchFamily="2" charset="0"/>
                <a:cs typeface="Roboto" panose="02000000000000000000" pitchFamily="2" charset="0"/>
              </a:rPr>
              <a:t> </a:t>
            </a:r>
            <a:r>
              <a:rPr lang="en-US" b="1" dirty="0" err="1">
                <a:latin typeface="Roboto" panose="02000000000000000000" pitchFamily="2" charset="0"/>
                <a:ea typeface="Roboto" panose="02000000000000000000" pitchFamily="2" charset="0"/>
                <a:cs typeface="Roboto" panose="02000000000000000000" pitchFamily="2" charset="0"/>
              </a:rPr>
              <a:t>hướng</a:t>
            </a:r>
            <a:r>
              <a:rPr lang="en-US" b="1" dirty="0">
                <a:latin typeface="Roboto" panose="02000000000000000000" pitchFamily="2" charset="0"/>
                <a:ea typeface="Roboto" panose="02000000000000000000" pitchFamily="2" charset="0"/>
                <a:cs typeface="Roboto" panose="02000000000000000000" pitchFamily="2" charset="0"/>
              </a:rPr>
              <a:t> </a:t>
            </a:r>
            <a:r>
              <a:rPr lang="en-US" b="1" dirty="0" err="1">
                <a:latin typeface="Roboto" panose="02000000000000000000" pitchFamily="2" charset="0"/>
                <a:ea typeface="Roboto" panose="02000000000000000000" pitchFamily="2" charset="0"/>
                <a:cs typeface="Roboto" panose="02000000000000000000" pitchFamily="2" charset="0"/>
              </a:rPr>
              <a:t>ngôn</a:t>
            </a:r>
            <a:r>
              <a:rPr lang="en-US" b="1" dirty="0">
                <a:latin typeface="Roboto" panose="02000000000000000000" pitchFamily="2" charset="0"/>
                <a:ea typeface="Roboto" panose="02000000000000000000" pitchFamily="2" charset="0"/>
                <a:cs typeface="Roboto" panose="02000000000000000000" pitchFamily="2" charset="0"/>
              </a:rPr>
              <a:t> </a:t>
            </a:r>
            <a:r>
              <a:rPr lang="en-US" b="1" dirty="0" err="1">
                <a:latin typeface="Roboto" panose="02000000000000000000" pitchFamily="2" charset="0"/>
                <a:ea typeface="Roboto" panose="02000000000000000000" pitchFamily="2" charset="0"/>
                <a:cs typeface="Roboto" panose="02000000000000000000" pitchFamily="2" charset="0"/>
              </a:rPr>
              <a:t>ngữ</a:t>
            </a:r>
            <a:r>
              <a:rPr lang="en-US" b="1" dirty="0">
                <a:latin typeface="Roboto" panose="02000000000000000000" pitchFamily="2" charset="0"/>
                <a:ea typeface="Roboto" panose="02000000000000000000" pitchFamily="2" charset="0"/>
                <a:cs typeface="Roboto" panose="02000000000000000000" pitchFamily="2" charset="0"/>
              </a:rPr>
              <a:t> dart</a:t>
            </a:r>
          </a:p>
        </p:txBody>
      </p:sp>
      <p:sp>
        <p:nvSpPr>
          <p:cNvPr id="4" name="TextBox 3">
            <a:extLst>
              <a:ext uri="{FF2B5EF4-FFF2-40B4-BE49-F238E27FC236}">
                <a16:creationId xmlns:a16="http://schemas.microsoft.com/office/drawing/2014/main" id="{64F2A4C7-CA27-A6B5-3D65-1A398AE51684}"/>
              </a:ext>
            </a:extLst>
          </p:cNvPr>
          <p:cNvSpPr txBox="1"/>
          <p:nvPr/>
        </p:nvSpPr>
        <p:spPr>
          <a:xfrm>
            <a:off x="281942" y="1077951"/>
            <a:ext cx="4980878" cy="338554"/>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1 </a:t>
            </a:r>
            <a:r>
              <a:rPr lang="en-US" sz="1600" dirty="0" err="1">
                <a:latin typeface="Roboto" panose="02000000000000000000" pitchFamily="2" charset="0"/>
                <a:ea typeface="Roboto" panose="02000000000000000000" pitchFamily="2" charset="0"/>
                <a:cs typeface="Roboto" panose="02000000000000000000" pitchFamily="2" charset="0"/>
              </a:rPr>
              <a:t>Sử</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err="1">
                <a:latin typeface="Roboto" panose="02000000000000000000" pitchFamily="2" charset="0"/>
                <a:ea typeface="Roboto" panose="02000000000000000000" pitchFamily="2" charset="0"/>
                <a:cs typeface="Roboto" panose="02000000000000000000" pitchFamily="2" charset="0"/>
              </a:rPr>
              <a:t>dụng</a:t>
            </a:r>
            <a:r>
              <a:rPr lang="en-US" sz="1600" dirty="0">
                <a:latin typeface="Roboto" panose="02000000000000000000" pitchFamily="2" charset="0"/>
                <a:ea typeface="Roboto" panose="02000000000000000000" pitchFamily="2" charset="0"/>
                <a:cs typeface="Roboto" panose="02000000000000000000" pitchFamily="2" charset="0"/>
              </a:rPr>
              <a:t> Navigator </a:t>
            </a:r>
            <a:r>
              <a:rPr lang="en-US" sz="1600" dirty="0" err="1">
                <a:latin typeface="Roboto" panose="02000000000000000000" pitchFamily="2" charset="0"/>
                <a:ea typeface="Roboto" panose="02000000000000000000" pitchFamily="2" charset="0"/>
                <a:cs typeface="Roboto" panose="02000000000000000000" pitchFamily="2" charset="0"/>
              </a:rPr>
              <a:t>và</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err="1">
                <a:latin typeface="Roboto" panose="02000000000000000000" pitchFamily="2" charset="0"/>
                <a:ea typeface="Roboto" panose="02000000000000000000" pitchFamily="2" charset="0"/>
                <a:cs typeface="Roboto" panose="02000000000000000000" pitchFamily="2" charset="0"/>
              </a:rPr>
              <a:t>các</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err="1">
                <a:latin typeface="Roboto" panose="02000000000000000000" pitchFamily="2" charset="0"/>
                <a:ea typeface="Roboto" panose="02000000000000000000" pitchFamily="2" charset="0"/>
                <a:cs typeface="Roboto" panose="02000000000000000000" pitchFamily="2" charset="0"/>
              </a:rPr>
              <a:t>phương</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err="1">
                <a:latin typeface="Roboto" panose="02000000000000000000" pitchFamily="2" charset="0"/>
                <a:ea typeface="Roboto" panose="02000000000000000000" pitchFamily="2" charset="0"/>
                <a:cs typeface="Roboto" panose="02000000000000000000" pitchFamily="2" charset="0"/>
              </a:rPr>
              <a:t>thức</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err="1">
                <a:latin typeface="Roboto" panose="02000000000000000000" pitchFamily="2" charset="0"/>
                <a:ea typeface="Roboto" panose="02000000000000000000" pitchFamily="2" charset="0"/>
                <a:cs typeface="Roboto" panose="02000000000000000000" pitchFamily="2" charset="0"/>
              </a:rPr>
              <a:t>của</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err="1">
                <a:latin typeface="Roboto" panose="02000000000000000000" pitchFamily="2" charset="0"/>
                <a:ea typeface="Roboto" panose="02000000000000000000" pitchFamily="2" charset="0"/>
                <a:cs typeface="Roboto" panose="02000000000000000000" pitchFamily="2" charset="0"/>
              </a:rPr>
              <a:t>nó</a:t>
            </a:r>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7" name="Rectangle 3">
            <a:extLst>
              <a:ext uri="{FF2B5EF4-FFF2-40B4-BE49-F238E27FC236}">
                <a16:creationId xmlns:a16="http://schemas.microsoft.com/office/drawing/2014/main" id="{499BBD41-B54A-C04B-BCB0-EB42E1AE84F4}"/>
              </a:ext>
            </a:extLst>
          </p:cNvPr>
          <p:cNvSpPr>
            <a:spLocks noChangeArrowheads="1"/>
          </p:cNvSpPr>
          <p:nvPr/>
        </p:nvSpPr>
        <p:spPr bwMode="auto">
          <a:xfrm>
            <a:off x="453484" y="1407333"/>
            <a:ext cx="8408574" cy="73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Navigator.push</a:t>
            </a:r>
            <a:r>
              <a:rPr kumimoji="0" lang="en-US" altLang="en-US"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1"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Sử</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dụng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để</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chuyển</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sang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trang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mới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và</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có</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thể</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quay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lại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trang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trước</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bằng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cách</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sử</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dụng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Navigator.pop</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0"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ADE5367E-485B-93A1-4C54-67A1B7D9CA96}"/>
              </a:ext>
            </a:extLst>
          </p:cNvPr>
          <p:cNvPicPr>
            <a:picLocks noChangeAspect="1"/>
          </p:cNvPicPr>
          <p:nvPr/>
        </p:nvPicPr>
        <p:blipFill>
          <a:blip r:embed="rId2"/>
          <a:srcRect l="3094" t="8095" r="5521"/>
          <a:stretch/>
        </p:blipFill>
        <p:spPr>
          <a:xfrm>
            <a:off x="1308409" y="1978821"/>
            <a:ext cx="5229923" cy="1185857"/>
          </a:xfrm>
          <a:prstGeom prst="rect">
            <a:avLst/>
          </a:prstGeom>
        </p:spPr>
      </p:pic>
      <p:sp>
        <p:nvSpPr>
          <p:cNvPr id="10" name="TextBox 9">
            <a:extLst>
              <a:ext uri="{FF2B5EF4-FFF2-40B4-BE49-F238E27FC236}">
                <a16:creationId xmlns:a16="http://schemas.microsoft.com/office/drawing/2014/main" id="{ADAAF179-3C7A-DD1F-5220-132AE9E0D05B}"/>
              </a:ext>
            </a:extLst>
          </p:cNvPr>
          <p:cNvSpPr txBox="1"/>
          <p:nvPr/>
        </p:nvSpPr>
        <p:spPr>
          <a:xfrm>
            <a:off x="393454" y="3212946"/>
            <a:ext cx="5694556"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Navigator.pop</a:t>
            </a:r>
            <a:r>
              <a:rPr kumimoji="0" lang="en-US" altLang="en-US"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1"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Sử</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dụng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để</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quay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lại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trang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trước</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p>
        </p:txBody>
      </p:sp>
      <p:pic>
        <p:nvPicPr>
          <p:cNvPr id="11" name="Picture 10">
            <a:extLst>
              <a:ext uri="{FF2B5EF4-FFF2-40B4-BE49-F238E27FC236}">
                <a16:creationId xmlns:a16="http://schemas.microsoft.com/office/drawing/2014/main" id="{250DDA04-0644-6B2C-D23A-1084E3BD9BF4}"/>
              </a:ext>
            </a:extLst>
          </p:cNvPr>
          <p:cNvPicPr>
            <a:picLocks noChangeAspect="1"/>
          </p:cNvPicPr>
          <p:nvPr/>
        </p:nvPicPr>
        <p:blipFill>
          <a:blip r:embed="rId3"/>
          <a:srcRect t="-1" r="36961" b="-21709"/>
          <a:stretch/>
        </p:blipFill>
        <p:spPr>
          <a:xfrm>
            <a:off x="2468138" y="3937300"/>
            <a:ext cx="3746809" cy="523220"/>
          </a:xfrm>
          <a:prstGeom prst="rect">
            <a:avLst/>
          </a:prstGeom>
        </p:spPr>
      </p:pic>
    </p:spTree>
    <p:extLst>
      <p:ext uri="{BB962C8B-B14F-4D97-AF65-F5344CB8AC3E}">
        <p14:creationId xmlns:p14="http://schemas.microsoft.com/office/powerpoint/2010/main" val="2637568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D53E36-EDD8-158A-6492-DB59F0E237DF}"/>
              </a:ext>
            </a:extLst>
          </p:cNvPr>
          <p:cNvSpPr>
            <a:spLocks noChangeArrowheads="1"/>
          </p:cNvSpPr>
          <p:nvPr/>
        </p:nvSpPr>
        <p:spPr bwMode="auto">
          <a:xfrm>
            <a:off x="1242432" y="701795"/>
            <a:ext cx="5525552" cy="73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Navigator.pushReplacement</a:t>
            </a:r>
            <a:r>
              <a:rPr kumimoji="0" lang="en-US" altLang="en-US"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1"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Thay</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thế</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trang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hiện</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tại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bằng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trang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mới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và</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không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thể</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quay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lại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trang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cũ</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0"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1F0CD859-8635-E865-7DBE-554671D952EF}"/>
              </a:ext>
            </a:extLst>
          </p:cNvPr>
          <p:cNvPicPr>
            <a:picLocks noChangeAspect="1"/>
          </p:cNvPicPr>
          <p:nvPr/>
        </p:nvPicPr>
        <p:blipFill>
          <a:blip r:embed="rId2"/>
          <a:stretch>
            <a:fillRect/>
          </a:stretch>
        </p:blipFill>
        <p:spPr>
          <a:xfrm>
            <a:off x="1734943" y="1327118"/>
            <a:ext cx="5943600" cy="1188720"/>
          </a:xfrm>
          <a:prstGeom prst="rect">
            <a:avLst/>
          </a:prstGeom>
        </p:spPr>
      </p:pic>
      <p:sp>
        <p:nvSpPr>
          <p:cNvPr id="9" name="Rectangle 3">
            <a:extLst>
              <a:ext uri="{FF2B5EF4-FFF2-40B4-BE49-F238E27FC236}">
                <a16:creationId xmlns:a16="http://schemas.microsoft.com/office/drawing/2014/main" id="{EE0FF084-8EB0-5E23-70E4-98948DB537DA}"/>
              </a:ext>
            </a:extLst>
          </p:cNvPr>
          <p:cNvSpPr>
            <a:spLocks noChangeArrowheads="1"/>
          </p:cNvSpPr>
          <p:nvPr/>
        </p:nvSpPr>
        <p:spPr bwMode="auto">
          <a:xfrm>
            <a:off x="1242432" y="2697454"/>
            <a:ext cx="7144214" cy="88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Navigator.pushNamed</a:t>
            </a:r>
            <a:r>
              <a:rPr kumimoji="0" lang="en-US" altLang="en-US"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1"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Điều</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hướng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với</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các</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tên</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đường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dẫn</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định</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danh</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(routes),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thường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dùng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cho</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điều</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hướng</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dựa</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trên</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tên</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kumimoji="0" lang="en-US" altLang="en-US" b="0" i="1" u="none" strike="noStrike" cap="none" normalizeH="0" baseline="0" dirty="0">
              <a:ln>
                <a:noFill/>
              </a:ln>
              <a:solidFill>
                <a:srgbClr val="2F549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id="{1EE0442B-BCCA-54E9-A974-61D95A8D36DB}"/>
              </a:ext>
            </a:extLst>
          </p:cNvPr>
          <p:cNvPicPr>
            <a:picLocks noChangeAspect="1"/>
          </p:cNvPicPr>
          <p:nvPr/>
        </p:nvPicPr>
        <p:blipFill>
          <a:blip r:embed="rId3"/>
          <a:srcRect r="22545" b="3210"/>
          <a:stretch/>
        </p:blipFill>
        <p:spPr>
          <a:xfrm>
            <a:off x="2052754" y="3584868"/>
            <a:ext cx="4603595" cy="323904"/>
          </a:xfrm>
          <a:prstGeom prst="rect">
            <a:avLst/>
          </a:prstGeom>
        </p:spPr>
      </p:pic>
    </p:spTree>
    <p:extLst>
      <p:ext uri="{BB962C8B-B14F-4D97-AF65-F5344CB8AC3E}">
        <p14:creationId xmlns:p14="http://schemas.microsoft.com/office/powerpoint/2010/main" val="238110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492FF29-60A0-1D04-EF75-CBC83A6C7C00}"/>
              </a:ext>
            </a:extLst>
          </p:cNvPr>
          <p:cNvSpPr>
            <a:spLocks noGrp="1" noChangeArrowheads="1"/>
          </p:cNvSpPr>
          <p:nvPr>
            <p:ph type="title"/>
          </p:nvPr>
        </p:nvSpPr>
        <p:spPr bwMode="auto">
          <a:xfrm>
            <a:off x="720000" y="408210"/>
            <a:ext cx="3919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2. </a:t>
            </a:r>
            <a:r>
              <a:rPr kumimoji="0" lang="en-US" altLang="en-US" sz="18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Sử</a:t>
            </a:r>
            <a:r>
              <a:rPr kumimoji="0" lang="en-US" altLang="en-US" sz="18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8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dụng</a:t>
            </a:r>
            <a:r>
              <a:rPr kumimoji="0" lang="en-US" altLang="en-US" sz="18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routes </a:t>
            </a:r>
            <a:r>
              <a:rPr kumimoji="0" lang="en-US" altLang="en-US" sz="18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trong</a:t>
            </a:r>
            <a:r>
              <a:rPr kumimoji="0" lang="en-US" altLang="en-US" sz="18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8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MaterialApp</a:t>
            </a:r>
            <a:endParaRPr kumimoji="0" lang="en-US" altLang="en-US" sz="18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sp>
        <p:nvSpPr>
          <p:cNvPr id="5" name="Rectangle 2">
            <a:extLst>
              <a:ext uri="{FF2B5EF4-FFF2-40B4-BE49-F238E27FC236}">
                <a16:creationId xmlns:a16="http://schemas.microsoft.com/office/drawing/2014/main" id="{291D8ACF-955C-A529-7800-E6ACDCEE756D}"/>
              </a:ext>
            </a:extLst>
          </p:cNvPr>
          <p:cNvSpPr>
            <a:spLocks noChangeArrowheads="1"/>
          </p:cNvSpPr>
          <p:nvPr/>
        </p:nvSpPr>
        <p:spPr bwMode="auto">
          <a:xfrm>
            <a:off x="700604" y="900652"/>
            <a:ext cx="78774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Roboto" panose="02000000000000000000" pitchFamily="2" charset="0"/>
                <a:ea typeface="Roboto" panose="02000000000000000000" pitchFamily="2" charset="0"/>
                <a:cs typeface="Roboto" panose="02000000000000000000" pitchFamily="2" charset="0"/>
              </a:rPr>
              <a:t>Flutter </a:t>
            </a:r>
            <a:r>
              <a:rPr lang="en-US" altLang="en-US" dirty="0" err="1">
                <a:latin typeface="Roboto" panose="02000000000000000000" pitchFamily="2" charset="0"/>
                <a:ea typeface="Roboto" panose="02000000000000000000" pitchFamily="2" charset="0"/>
                <a:cs typeface="Roboto" panose="02000000000000000000" pitchFamily="2" charset="0"/>
              </a:rPr>
              <a:t>cho</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phép</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bạn</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định</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nghĩa</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các</a:t>
            </a:r>
            <a:r>
              <a:rPr lang="en-US" altLang="en-US" dirty="0">
                <a:latin typeface="Roboto" panose="02000000000000000000" pitchFamily="2" charset="0"/>
                <a:ea typeface="Roboto" panose="02000000000000000000" pitchFamily="2" charset="0"/>
                <a:cs typeface="Roboto" panose="02000000000000000000" pitchFamily="2" charset="0"/>
              </a:rPr>
              <a:t> route </a:t>
            </a:r>
            <a:r>
              <a:rPr lang="en-US" altLang="en-US" dirty="0" err="1">
                <a:latin typeface="Roboto" panose="02000000000000000000" pitchFamily="2" charset="0"/>
                <a:ea typeface="Roboto" panose="02000000000000000000" pitchFamily="2" charset="0"/>
                <a:cs typeface="Roboto" panose="02000000000000000000" pitchFamily="2" charset="0"/>
              </a:rPr>
              <a:t>trong</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MaterialApp</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để</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quản</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lý</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điều</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hướng</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dễ</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dàng</a:t>
            </a:r>
            <a:r>
              <a:rPr lang="en-US" altLang="en-US" dirty="0">
                <a:latin typeface="Roboto" panose="02000000000000000000" pitchFamily="2" charset="0"/>
                <a:ea typeface="Roboto" panose="02000000000000000000" pitchFamily="2" charset="0"/>
                <a:cs typeface="Roboto" panose="02000000000000000000" pitchFamily="2" charset="0"/>
              </a:rPr>
              <a:t> </a:t>
            </a:r>
            <a:r>
              <a:rPr lang="en-US" altLang="en-US" dirty="0" err="1">
                <a:latin typeface="Roboto" panose="02000000000000000000" pitchFamily="2" charset="0"/>
                <a:ea typeface="Roboto" panose="02000000000000000000" pitchFamily="2" charset="0"/>
                <a:cs typeface="Roboto" panose="02000000000000000000" pitchFamily="2" charset="0"/>
              </a:rPr>
              <a:t>hơn</a:t>
            </a:r>
            <a:r>
              <a:rPr lang="en-US" altLang="en-US" dirty="0">
                <a:latin typeface="Roboto" panose="02000000000000000000" pitchFamily="2" charset="0"/>
                <a:ea typeface="Roboto" panose="02000000000000000000" pitchFamily="2" charset="0"/>
                <a:cs typeface="Roboto" panose="02000000000000000000" pitchFamily="2" charset="0"/>
              </a:rPr>
              <a:t>.</a:t>
            </a:r>
          </a:p>
        </p:txBody>
      </p:sp>
      <p:pic>
        <p:nvPicPr>
          <p:cNvPr id="6" name="Picture 5">
            <a:extLst>
              <a:ext uri="{FF2B5EF4-FFF2-40B4-BE49-F238E27FC236}">
                <a16:creationId xmlns:a16="http://schemas.microsoft.com/office/drawing/2014/main" id="{C65063DA-4537-2A4C-D0F6-133878B0991F}"/>
              </a:ext>
            </a:extLst>
          </p:cNvPr>
          <p:cNvPicPr>
            <a:picLocks noChangeAspect="1"/>
          </p:cNvPicPr>
          <p:nvPr/>
        </p:nvPicPr>
        <p:blipFill>
          <a:blip r:embed="rId3"/>
          <a:stretch>
            <a:fillRect/>
          </a:stretch>
        </p:blipFill>
        <p:spPr>
          <a:xfrm>
            <a:off x="892097" y="1380771"/>
            <a:ext cx="5943600" cy="1737360"/>
          </a:xfrm>
          <a:prstGeom prst="rect">
            <a:avLst/>
          </a:prstGeom>
        </p:spPr>
      </p:pic>
      <p:sp>
        <p:nvSpPr>
          <p:cNvPr id="8" name="TextBox 7">
            <a:extLst>
              <a:ext uri="{FF2B5EF4-FFF2-40B4-BE49-F238E27FC236}">
                <a16:creationId xmlns:a16="http://schemas.microsoft.com/office/drawing/2014/main" id="{FC7ABFE1-D02A-12D9-CC61-5833DC634E6F}"/>
              </a:ext>
            </a:extLst>
          </p:cNvPr>
          <p:cNvSpPr txBox="1"/>
          <p:nvPr/>
        </p:nvSpPr>
        <p:spPr>
          <a:xfrm>
            <a:off x="720000" y="3290473"/>
            <a:ext cx="6640551" cy="307777"/>
          </a:xfrm>
          <a:prstGeom prst="rect">
            <a:avLst/>
          </a:prstGeom>
          <a:noFill/>
        </p:spPr>
        <p:txBody>
          <a:bodyPr wrap="square">
            <a:spAutoFit/>
          </a:bodyPr>
          <a:lstStyle/>
          <a:p>
            <a:pPr marL="0" marR="0" algn="just"/>
            <a:r>
              <a:rPr lang="en-US" sz="1400" dirty="0">
                <a:effectLst/>
                <a:latin typeface="Roboto" panose="02000000000000000000" pitchFamily="2" charset="0"/>
                <a:ea typeface="Roboto" panose="02000000000000000000" pitchFamily="2" charset="0"/>
                <a:cs typeface="Roboto" panose="02000000000000000000" pitchFamily="2" charset="0"/>
              </a:rPr>
              <a:t>Khi </a:t>
            </a:r>
            <a:r>
              <a:rPr lang="en-US" sz="1400" dirty="0" err="1">
                <a:effectLst/>
                <a:latin typeface="Roboto" panose="02000000000000000000" pitchFamily="2" charset="0"/>
                <a:ea typeface="Roboto" panose="02000000000000000000" pitchFamily="2" charset="0"/>
                <a:cs typeface="Roboto" panose="02000000000000000000" pitchFamily="2" charset="0"/>
              </a:rPr>
              <a:t>đó</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bạn</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có</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thể</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điều</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hướng</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giữa</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các</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trang</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bằng</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cách</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sử</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dụng</a:t>
            </a:r>
            <a:r>
              <a:rPr lang="en-US" sz="1400" dirty="0">
                <a:effectLst/>
                <a:latin typeface="Roboto" panose="02000000000000000000" pitchFamily="2" charset="0"/>
                <a:ea typeface="Roboto" panose="02000000000000000000" pitchFamily="2" charset="0"/>
                <a:cs typeface="Roboto" panose="02000000000000000000" pitchFamily="2" charset="0"/>
              </a:rPr>
              <a:t> </a:t>
            </a:r>
            <a:r>
              <a:rPr lang="en-US" sz="1400" dirty="0" err="1">
                <a:effectLst/>
                <a:latin typeface="Roboto" panose="02000000000000000000" pitchFamily="2" charset="0"/>
                <a:ea typeface="Roboto" panose="02000000000000000000" pitchFamily="2" charset="0"/>
                <a:cs typeface="Roboto" panose="02000000000000000000" pitchFamily="2" charset="0"/>
              </a:rPr>
              <a:t>tên</a:t>
            </a:r>
            <a:r>
              <a:rPr lang="en-US" sz="1400" dirty="0">
                <a:effectLst/>
                <a:latin typeface="Roboto" panose="02000000000000000000" pitchFamily="2" charset="0"/>
                <a:ea typeface="Roboto" panose="02000000000000000000" pitchFamily="2" charset="0"/>
                <a:cs typeface="Roboto" panose="02000000000000000000" pitchFamily="2" charset="0"/>
              </a:rPr>
              <a:t> route.</a:t>
            </a:r>
            <a:endParaRPr lang="en-US" sz="1200" dirty="0">
              <a:effectLst/>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B81FCC40-A611-DB79-87B4-278DEE496D92}"/>
              </a:ext>
            </a:extLst>
          </p:cNvPr>
          <p:cNvPicPr>
            <a:picLocks noChangeAspect="1"/>
          </p:cNvPicPr>
          <p:nvPr/>
        </p:nvPicPr>
        <p:blipFill>
          <a:blip r:embed="rId4"/>
          <a:srcRect l="4721" r="18855" b="12557"/>
          <a:stretch/>
        </p:blipFill>
        <p:spPr>
          <a:xfrm>
            <a:off x="892097" y="3687848"/>
            <a:ext cx="4542263" cy="571918"/>
          </a:xfrm>
          <a:prstGeom prst="rect">
            <a:avLst/>
          </a:prstGeom>
        </p:spPr>
      </p:pic>
    </p:spTree>
    <p:extLst>
      <p:ext uri="{BB962C8B-B14F-4D97-AF65-F5344CB8AC3E}">
        <p14:creationId xmlns:p14="http://schemas.microsoft.com/office/powerpoint/2010/main" val="419717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E5E8DE-97D1-C9D3-5FB8-A649DBF108A7}"/>
              </a:ext>
            </a:extLst>
          </p:cNvPr>
          <p:cNvSpPr txBox="1"/>
          <p:nvPr/>
        </p:nvSpPr>
        <p:spPr>
          <a:xfrm>
            <a:off x="884420" y="112426"/>
            <a:ext cx="6221460"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Lịch</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sử</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hình</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thành</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của</a:t>
            </a:r>
            <a:r>
              <a:rPr lang="en-US" sz="3500" b="1" dirty="0">
                <a:latin typeface="Times New Roman" panose="02020603050405020304" pitchFamily="18" charset="0"/>
                <a:cs typeface="Times New Roman" panose="02020603050405020304" pitchFamily="18" charset="0"/>
              </a:rPr>
              <a:t> Flutter</a:t>
            </a:r>
          </a:p>
        </p:txBody>
      </p:sp>
      <p:sp>
        <p:nvSpPr>
          <p:cNvPr id="105" name="Google Shape;458;p21">
            <a:extLst>
              <a:ext uri="{FF2B5EF4-FFF2-40B4-BE49-F238E27FC236}">
                <a16:creationId xmlns:a16="http://schemas.microsoft.com/office/drawing/2014/main" id="{16A112C8-F495-77E5-D0C7-75940D87AC4D}"/>
              </a:ext>
            </a:extLst>
          </p:cNvPr>
          <p:cNvSpPr/>
          <p:nvPr/>
        </p:nvSpPr>
        <p:spPr>
          <a:xfrm>
            <a:off x="0" y="3866368"/>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459;p21">
            <a:extLst>
              <a:ext uri="{FF2B5EF4-FFF2-40B4-BE49-F238E27FC236}">
                <a16:creationId xmlns:a16="http://schemas.microsoft.com/office/drawing/2014/main" id="{9827046C-FC43-ADF1-0D76-6FE831E38DC8}"/>
              </a:ext>
            </a:extLst>
          </p:cNvPr>
          <p:cNvGrpSpPr/>
          <p:nvPr/>
        </p:nvGrpSpPr>
        <p:grpSpPr>
          <a:xfrm>
            <a:off x="3241121" y="1532850"/>
            <a:ext cx="1330879" cy="2442898"/>
            <a:chOff x="1124671" y="1532850"/>
            <a:chExt cx="1330879" cy="2442898"/>
          </a:xfrm>
        </p:grpSpPr>
        <p:sp>
          <p:nvSpPr>
            <p:cNvPr id="107" name="Google Shape;460;p21">
              <a:extLst>
                <a:ext uri="{FF2B5EF4-FFF2-40B4-BE49-F238E27FC236}">
                  <a16:creationId xmlns:a16="http://schemas.microsoft.com/office/drawing/2014/main" id="{0D5C82BC-5712-B363-F911-9259BC39F5E5}"/>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1;p21">
              <a:extLst>
                <a:ext uri="{FF2B5EF4-FFF2-40B4-BE49-F238E27FC236}">
                  <a16:creationId xmlns:a16="http://schemas.microsoft.com/office/drawing/2014/main" id="{1EB2EBBE-08F5-AFDC-C0C2-997780C6DEE6}"/>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2;p21">
              <a:extLst>
                <a:ext uri="{FF2B5EF4-FFF2-40B4-BE49-F238E27FC236}">
                  <a16:creationId xmlns:a16="http://schemas.microsoft.com/office/drawing/2014/main" id="{CF3FB937-8EC0-304E-D9AE-7B31EF0D7F7A}"/>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3;p21">
              <a:extLst>
                <a:ext uri="{FF2B5EF4-FFF2-40B4-BE49-F238E27FC236}">
                  <a16:creationId xmlns:a16="http://schemas.microsoft.com/office/drawing/2014/main" id="{6BF9D642-9E60-2A65-F8A3-0B7974B9BA5E}"/>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2022</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1" name="Google Shape;464;p21">
              <a:extLst>
                <a:ext uri="{FF2B5EF4-FFF2-40B4-BE49-F238E27FC236}">
                  <a16:creationId xmlns:a16="http://schemas.microsoft.com/office/drawing/2014/main" id="{C372F549-BBBD-CCF5-7B05-A110BDBB5540}"/>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5;p21">
              <a:extLst>
                <a:ext uri="{FF2B5EF4-FFF2-40B4-BE49-F238E27FC236}">
                  <a16:creationId xmlns:a16="http://schemas.microsoft.com/office/drawing/2014/main" id="{FBB930EC-1F3C-7DE8-1B8A-FABCA06E0E83}"/>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6;p21">
              <a:extLst>
                <a:ext uri="{FF2B5EF4-FFF2-40B4-BE49-F238E27FC236}">
                  <a16:creationId xmlns:a16="http://schemas.microsoft.com/office/drawing/2014/main" id="{8475503F-44DD-3850-A271-8AF65D075392}"/>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7;p21">
              <a:extLst>
                <a:ext uri="{FF2B5EF4-FFF2-40B4-BE49-F238E27FC236}">
                  <a16:creationId xmlns:a16="http://schemas.microsoft.com/office/drawing/2014/main" id="{7EB5CBB0-AF11-3086-B133-E573FD9D1B3A}"/>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8;p21">
              <a:extLst>
                <a:ext uri="{FF2B5EF4-FFF2-40B4-BE49-F238E27FC236}">
                  <a16:creationId xmlns:a16="http://schemas.microsoft.com/office/drawing/2014/main" id="{44E18F1D-31DE-098E-4A68-72D47E9FBF33}"/>
                </a:ext>
              </a:extLst>
            </p:cNvPr>
            <p:cNvSpPr txBox="1"/>
            <p:nvPr/>
          </p:nvSpPr>
          <p:spPr>
            <a:xfrm>
              <a:off x="1125050" y="2132613"/>
              <a:ext cx="1330500" cy="429600"/>
            </a:xfrm>
            <a:prstGeom prst="rect">
              <a:avLst/>
            </a:prstGeom>
            <a:solidFill>
              <a:srgbClr val="EC3A3B"/>
            </a:solidFill>
            <a:ln>
              <a:noFill/>
            </a:ln>
            <a:effectLst>
              <a:softEdge rad="3175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6"/>
                  </a:solidFill>
                  <a:latin typeface="Fira Sans Extra Condensed Medium"/>
                  <a:ea typeface="Fira Sans Extra Condensed Medium"/>
                  <a:cs typeface="Fira Sans Extra Condensed Medium"/>
                  <a:sym typeface="Fira Sans Extra Condensed Medium"/>
                </a:rPr>
                <a:t>Flutter 3.0</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16" name="Google Shape;469;p21">
              <a:extLst>
                <a:ext uri="{FF2B5EF4-FFF2-40B4-BE49-F238E27FC236}">
                  <a16:creationId xmlns:a16="http://schemas.microsoft.com/office/drawing/2014/main" id="{AF947E29-AD52-31F1-2D15-C35BF20344D7}"/>
                </a:ext>
              </a:extLst>
            </p:cNvPr>
            <p:cNvSpPr txBox="1"/>
            <p:nvPr/>
          </p:nvSpPr>
          <p:spPr>
            <a:xfrm>
              <a:off x="1125050"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Hỗ trợ nền tảng MacOS và Linux</a:t>
              </a:r>
              <a:endParaRPr sz="1200" dirty="0">
                <a:solidFill>
                  <a:srgbClr val="434343"/>
                </a:solidFill>
                <a:latin typeface="Roboto"/>
                <a:ea typeface="Roboto"/>
                <a:cs typeface="Roboto"/>
                <a:sym typeface="Roboto"/>
              </a:endParaRPr>
            </a:p>
          </p:txBody>
        </p:sp>
      </p:grpSp>
      <p:grpSp>
        <p:nvGrpSpPr>
          <p:cNvPr id="117" name="Google Shape;470;p21">
            <a:extLst>
              <a:ext uri="{FF2B5EF4-FFF2-40B4-BE49-F238E27FC236}">
                <a16:creationId xmlns:a16="http://schemas.microsoft.com/office/drawing/2014/main" id="{B9273C11-05AC-EB7B-4BEB-D08A3F806AE9}"/>
              </a:ext>
            </a:extLst>
          </p:cNvPr>
          <p:cNvGrpSpPr/>
          <p:nvPr/>
        </p:nvGrpSpPr>
        <p:grpSpPr>
          <a:xfrm>
            <a:off x="4711338" y="1532850"/>
            <a:ext cx="1330509" cy="2442898"/>
            <a:chOff x="2594888" y="1532850"/>
            <a:chExt cx="1330509" cy="2442898"/>
          </a:xfrm>
        </p:grpSpPr>
        <p:sp>
          <p:nvSpPr>
            <p:cNvPr id="118" name="Google Shape;471;p21">
              <a:extLst>
                <a:ext uri="{FF2B5EF4-FFF2-40B4-BE49-F238E27FC236}">
                  <a16:creationId xmlns:a16="http://schemas.microsoft.com/office/drawing/2014/main" id="{DC4F33BA-A8BC-578E-3402-02ED054D1782}"/>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2;p21">
              <a:extLst>
                <a:ext uri="{FF2B5EF4-FFF2-40B4-BE49-F238E27FC236}">
                  <a16:creationId xmlns:a16="http://schemas.microsoft.com/office/drawing/2014/main" id="{4489F7FC-A09A-2879-833F-A635E517A961}"/>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3;p21">
              <a:extLst>
                <a:ext uri="{FF2B5EF4-FFF2-40B4-BE49-F238E27FC236}">
                  <a16:creationId xmlns:a16="http://schemas.microsoft.com/office/drawing/2014/main" id="{7781DAD4-55C9-A349-41E1-5336110752D8}"/>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4;p21">
              <a:extLst>
                <a:ext uri="{FF2B5EF4-FFF2-40B4-BE49-F238E27FC236}">
                  <a16:creationId xmlns:a16="http://schemas.microsoft.com/office/drawing/2014/main" id="{2FF9B3CF-27CD-56D4-239E-0CF6ED2EF6CE}"/>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5;p21">
              <a:extLst>
                <a:ext uri="{FF2B5EF4-FFF2-40B4-BE49-F238E27FC236}">
                  <a16:creationId xmlns:a16="http://schemas.microsoft.com/office/drawing/2014/main" id="{BDEF4D6F-C606-264E-7BB2-EA0CA18FAD5B}"/>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6;p21">
              <a:extLst>
                <a:ext uri="{FF2B5EF4-FFF2-40B4-BE49-F238E27FC236}">
                  <a16:creationId xmlns:a16="http://schemas.microsoft.com/office/drawing/2014/main" id="{2B1DF9AD-6124-D8D1-73A1-783B6DAED231}"/>
                </a:ext>
              </a:extLst>
            </p:cNvPr>
            <p:cNvSpPr/>
            <p:nvPr/>
          </p:nvSpPr>
          <p:spPr>
            <a:xfrm>
              <a:off x="2594900" y="1532850"/>
              <a:ext cx="1083521"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GB" sz="1500" dirty="0">
                  <a:solidFill>
                    <a:srgbClr val="FFFFFF"/>
                  </a:solidFill>
                  <a:latin typeface="Fira Sans Extra Condensed Medium"/>
                  <a:ea typeface="Fira Sans Extra Condensed Medium"/>
                  <a:cs typeface="Fira Sans Extra Condensed Medium"/>
                  <a:sym typeface="Fira Sans Extra Condensed Medium"/>
                </a:rPr>
                <a:t>T</a:t>
              </a:r>
              <a:r>
                <a:rPr lang="en" sz="1500" dirty="0">
                  <a:solidFill>
                    <a:srgbClr val="FFFFFF"/>
                  </a:solidFill>
                  <a:latin typeface="Fira Sans Extra Condensed Medium"/>
                  <a:ea typeface="Fira Sans Extra Condensed Medium"/>
                  <a:cs typeface="Fira Sans Extra Condensed Medium"/>
                  <a:sym typeface="Fira Sans Extra Condensed Medium"/>
                </a:rPr>
                <a:t>ương lai</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4" name="Google Shape;477;p21">
              <a:extLst>
                <a:ext uri="{FF2B5EF4-FFF2-40B4-BE49-F238E27FC236}">
                  <a16:creationId xmlns:a16="http://schemas.microsoft.com/office/drawing/2014/main" id="{D50BC336-096A-3821-6678-85AD97875274}"/>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8;p21">
              <a:extLst>
                <a:ext uri="{FF2B5EF4-FFF2-40B4-BE49-F238E27FC236}">
                  <a16:creationId xmlns:a16="http://schemas.microsoft.com/office/drawing/2014/main" id="{B1C84A46-8BA9-3437-2E7F-FBF87F19F5DE}"/>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9;p21">
              <a:extLst>
                <a:ext uri="{FF2B5EF4-FFF2-40B4-BE49-F238E27FC236}">
                  <a16:creationId xmlns:a16="http://schemas.microsoft.com/office/drawing/2014/main" id="{C3FD535D-1140-06C1-CC2B-5FC79A5E80E1}"/>
                </a:ext>
              </a:extLst>
            </p:cNvPr>
            <p:cNvSpPr txBox="1"/>
            <p:nvPr/>
          </p:nvSpPr>
          <p:spPr>
            <a:xfrm>
              <a:off x="2594888" y="2132613"/>
              <a:ext cx="1330500" cy="429600"/>
            </a:xfrm>
            <a:prstGeom prst="rect">
              <a:avLst/>
            </a:prstGeom>
            <a:solidFill>
              <a:srgbClr val="FCBD24"/>
            </a:solidFill>
            <a:ln>
              <a:noFill/>
            </a:ln>
            <a:effectLst>
              <a:softEdge rad="3175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5"/>
                  </a:solidFill>
                  <a:latin typeface="Fira Sans Extra Condensed Medium"/>
                  <a:ea typeface="Fira Sans Extra Condensed Medium"/>
                  <a:cs typeface="Fira Sans Extra Condensed Medium"/>
                  <a:sym typeface="Fira Sans Extra Condensed Medium"/>
                </a:rPr>
                <a:t>Phát triển</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27" name="Google Shape;480;p21">
              <a:extLst>
                <a:ext uri="{FF2B5EF4-FFF2-40B4-BE49-F238E27FC236}">
                  <a16:creationId xmlns:a16="http://schemas.microsoft.com/office/drawing/2014/main" id="{B30B4C71-93AE-38E4-6414-03C81CFB5804}"/>
                </a:ext>
              </a:extLst>
            </p:cNvPr>
            <p:cNvSpPr txBox="1"/>
            <p:nvPr/>
          </p:nvSpPr>
          <p:spPr>
            <a:xfrm>
              <a:off x="2594888" y="2479446"/>
              <a:ext cx="1330500" cy="9651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solidFill>
                    <a:srgbClr val="434343"/>
                  </a:solidFill>
                  <a:latin typeface="Roboto"/>
                  <a:ea typeface="Roboto"/>
                  <a:cs typeface="Roboto"/>
                  <a:sym typeface="Roboto"/>
                </a:rPr>
                <a:t>Cập</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nhật</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định</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kỳ</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cải</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thiện</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khả</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năng</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hỗ</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trợ</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các</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nền</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tảng</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mới</a:t>
              </a:r>
              <a:endParaRPr lang="en-GB"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113872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86D7B-61B5-7F4B-7A1A-D8A717091A56}"/>
              </a:ext>
            </a:extLst>
          </p:cNvPr>
          <p:cNvSpPr>
            <a:spLocks noGrp="1"/>
          </p:cNvSpPr>
          <p:nvPr>
            <p:ph type="title"/>
          </p:nvPr>
        </p:nvSpPr>
        <p:spPr/>
        <p:txBody>
          <a:bodyPr/>
          <a:lstStyle/>
          <a:p>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Một</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số</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thư</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viện</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hỗ</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trợ</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điều</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hướng</a:t>
            </a:r>
            <a:endParaRPr lang="en-GB" b="1"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46E324B5-BE99-6FDD-4537-D35D302E388A}"/>
              </a:ext>
            </a:extLst>
          </p:cNvPr>
          <p:cNvSpPr txBox="1"/>
          <p:nvPr/>
        </p:nvSpPr>
        <p:spPr>
          <a:xfrm>
            <a:off x="368300" y="1308100"/>
            <a:ext cx="8407400" cy="2954655"/>
          </a:xfrm>
          <a:prstGeom prst="rect">
            <a:avLst/>
          </a:prstGeom>
          <a:noFill/>
        </p:spPr>
        <p:txBody>
          <a:bodyPr wrap="square" rtlCol="0">
            <a:spAutoFit/>
          </a:bodyPr>
          <a:lstStyle/>
          <a:p>
            <a:pPr>
              <a:lnSpc>
                <a:spcPct val="150000"/>
              </a:lnSpc>
            </a:pPr>
            <a:r>
              <a:rPr lang="en-GB" sz="1800" b="1" dirty="0" err="1">
                <a:latin typeface="Roboto" panose="02000000000000000000" pitchFamily="2" charset="0"/>
                <a:ea typeface="Roboto" panose="02000000000000000000" pitchFamily="2" charset="0"/>
                <a:cs typeface="Roboto" panose="02000000000000000000" pitchFamily="2" charset="0"/>
              </a:rPr>
              <a:t>Thư</a:t>
            </a:r>
            <a:r>
              <a:rPr lang="en-GB" sz="1800" b="1" dirty="0">
                <a:latin typeface="Roboto" panose="02000000000000000000" pitchFamily="2" charset="0"/>
                <a:ea typeface="Roboto" panose="02000000000000000000" pitchFamily="2" charset="0"/>
                <a:cs typeface="Roboto" panose="02000000000000000000" pitchFamily="2" charset="0"/>
              </a:rPr>
              <a:t> </a:t>
            </a:r>
            <a:r>
              <a:rPr lang="en-GB" sz="1800" b="1" dirty="0" err="1">
                <a:latin typeface="Roboto" panose="02000000000000000000" pitchFamily="2" charset="0"/>
                <a:ea typeface="Roboto" panose="02000000000000000000" pitchFamily="2" charset="0"/>
                <a:cs typeface="Roboto" panose="02000000000000000000" pitchFamily="2" charset="0"/>
              </a:rPr>
              <a:t>viện</a:t>
            </a:r>
            <a:r>
              <a:rPr lang="en-GB" sz="1800" b="1" dirty="0">
                <a:latin typeface="Roboto" panose="02000000000000000000" pitchFamily="2" charset="0"/>
                <a:ea typeface="Roboto" panose="02000000000000000000" pitchFamily="2" charset="0"/>
                <a:cs typeface="Roboto" panose="02000000000000000000" pitchFamily="2" charset="0"/>
              </a:rPr>
              <a:t> </a:t>
            </a:r>
            <a:r>
              <a:rPr lang="en-GB" sz="1800" b="1" dirty="0" err="1">
                <a:latin typeface="Roboto" panose="02000000000000000000" pitchFamily="2" charset="0"/>
                <a:ea typeface="Roboto" panose="02000000000000000000" pitchFamily="2" charset="0"/>
                <a:cs typeface="Roboto" panose="02000000000000000000" pitchFamily="2" charset="0"/>
              </a:rPr>
              <a:t>go_router</a:t>
            </a:r>
            <a:r>
              <a:rPr lang="en-GB" sz="1800" b="1" dirty="0">
                <a:latin typeface="Roboto" panose="02000000000000000000" pitchFamily="2" charset="0"/>
                <a:ea typeface="Roboto" panose="02000000000000000000" pitchFamily="2" charset="0"/>
                <a:cs typeface="Roboto" panose="02000000000000000000" pitchFamily="2" charset="0"/>
              </a:rPr>
              <a:t> </a:t>
            </a:r>
            <a:r>
              <a:rPr lang="vi-VN" sz="1800" dirty="0">
                <a:latin typeface="Roboto" panose="02000000000000000000" pitchFamily="2" charset="0"/>
                <a:ea typeface="Roboto" panose="02000000000000000000" pitchFamily="2" charset="0"/>
                <a:cs typeface="Roboto" panose="02000000000000000000" pitchFamily="2" charset="0"/>
              </a:rPr>
              <a:t>hỗ trợ điều hướng một cách trực quan và dễ quản lý hơn so với Navigator mặc định, đồng thời hỗ trợ quản lý các route động và truy vấn URL.</a:t>
            </a:r>
            <a:endParaRPr lang="en-GB" sz="1800" dirty="0">
              <a:latin typeface="Roboto" panose="02000000000000000000" pitchFamily="2" charset="0"/>
              <a:ea typeface="Roboto" panose="02000000000000000000" pitchFamily="2" charset="0"/>
              <a:cs typeface="Roboto" panose="02000000000000000000" pitchFamily="2" charset="0"/>
            </a:endParaRPr>
          </a:p>
          <a:p>
            <a:pPr marL="285750" indent="-285750">
              <a:lnSpc>
                <a:spcPct val="150000"/>
              </a:lnSpc>
              <a:buFont typeface="Arial" panose="020B0604020202020204" pitchFamily="34" charset="0"/>
              <a:buChar char="•"/>
            </a:pPr>
            <a:r>
              <a:rPr lang="en-GB" sz="1800" dirty="0" err="1">
                <a:latin typeface="Roboto" panose="02000000000000000000" pitchFamily="2" charset="0"/>
                <a:ea typeface="Roboto" panose="02000000000000000000" pitchFamily="2" charset="0"/>
                <a:cs typeface="Roboto" panose="02000000000000000000" pitchFamily="2" charset="0"/>
              </a:rPr>
              <a:t>Dễ</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dàng</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sử</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dụng</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cho</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các</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ứng</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dụng</a:t>
            </a:r>
            <a:r>
              <a:rPr lang="en-GB" sz="1800" dirty="0">
                <a:latin typeface="Roboto" panose="02000000000000000000" pitchFamily="2" charset="0"/>
                <a:ea typeface="Roboto" panose="02000000000000000000" pitchFamily="2" charset="0"/>
                <a:cs typeface="Roboto" panose="02000000000000000000" pitchFamily="2" charset="0"/>
              </a:rPr>
              <a:t> web, </a:t>
            </a:r>
            <a:r>
              <a:rPr lang="en-GB" sz="1800" dirty="0" err="1">
                <a:latin typeface="Roboto" panose="02000000000000000000" pitchFamily="2" charset="0"/>
                <a:ea typeface="Roboto" panose="02000000000000000000" pitchFamily="2" charset="0"/>
                <a:cs typeface="Roboto" panose="02000000000000000000" pitchFamily="2" charset="0"/>
              </a:rPr>
              <a:t>vì</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go_router</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có</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hỗ</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trợ</a:t>
            </a:r>
            <a:r>
              <a:rPr lang="en-GB" sz="1800" dirty="0">
                <a:latin typeface="Roboto" panose="02000000000000000000" pitchFamily="2" charset="0"/>
                <a:ea typeface="Roboto" panose="02000000000000000000" pitchFamily="2" charset="0"/>
                <a:cs typeface="Roboto" panose="02000000000000000000" pitchFamily="2" charset="0"/>
              </a:rPr>
              <a:t> routing </a:t>
            </a:r>
            <a:r>
              <a:rPr lang="en-GB" sz="1800" dirty="0" err="1">
                <a:latin typeface="Roboto" panose="02000000000000000000" pitchFamily="2" charset="0"/>
                <a:ea typeface="Roboto" panose="02000000000000000000" pitchFamily="2" charset="0"/>
                <a:cs typeface="Roboto" panose="02000000000000000000" pitchFamily="2" charset="0"/>
              </a:rPr>
              <a:t>cho</a:t>
            </a:r>
            <a:r>
              <a:rPr lang="en-GB" sz="1800" dirty="0">
                <a:latin typeface="Roboto" panose="02000000000000000000" pitchFamily="2" charset="0"/>
                <a:ea typeface="Roboto" panose="02000000000000000000" pitchFamily="2" charset="0"/>
                <a:cs typeface="Roboto" panose="02000000000000000000" pitchFamily="2" charset="0"/>
              </a:rPr>
              <a:t> Flutter Web.</a:t>
            </a:r>
          </a:p>
          <a:p>
            <a:pPr>
              <a:lnSpc>
                <a:spcPct val="150000"/>
              </a:lnSpc>
            </a:pPr>
            <a:r>
              <a:rPr lang="en-GB" sz="1800" b="1" dirty="0" err="1">
                <a:latin typeface="Roboto" panose="02000000000000000000" pitchFamily="2" charset="0"/>
                <a:ea typeface="Roboto" panose="02000000000000000000" pitchFamily="2" charset="0"/>
                <a:cs typeface="Roboto" panose="02000000000000000000" pitchFamily="2" charset="0"/>
              </a:rPr>
              <a:t>Thư</a:t>
            </a:r>
            <a:r>
              <a:rPr lang="en-GB" sz="1800" b="1" dirty="0">
                <a:latin typeface="Roboto" panose="02000000000000000000" pitchFamily="2" charset="0"/>
                <a:ea typeface="Roboto" panose="02000000000000000000" pitchFamily="2" charset="0"/>
                <a:cs typeface="Roboto" panose="02000000000000000000" pitchFamily="2" charset="0"/>
              </a:rPr>
              <a:t> </a:t>
            </a:r>
            <a:r>
              <a:rPr lang="en-GB" sz="1800" b="1" dirty="0" err="1">
                <a:latin typeface="Roboto" panose="02000000000000000000" pitchFamily="2" charset="0"/>
                <a:ea typeface="Roboto" panose="02000000000000000000" pitchFamily="2" charset="0"/>
                <a:cs typeface="Roboto" panose="02000000000000000000" pitchFamily="2" charset="0"/>
              </a:rPr>
              <a:t>viện</a:t>
            </a:r>
            <a:r>
              <a:rPr lang="en-GB" sz="1800" b="1" dirty="0">
                <a:latin typeface="Roboto" panose="02000000000000000000" pitchFamily="2" charset="0"/>
                <a:ea typeface="Roboto" panose="02000000000000000000" pitchFamily="2" charset="0"/>
                <a:cs typeface="Roboto" panose="02000000000000000000" pitchFamily="2" charset="0"/>
              </a:rPr>
              <a:t> </a:t>
            </a:r>
            <a:r>
              <a:rPr lang="vi-VN" sz="1800" b="1" dirty="0">
                <a:latin typeface="Roboto" panose="02000000000000000000" pitchFamily="2" charset="0"/>
                <a:ea typeface="Roboto" panose="02000000000000000000" pitchFamily="2" charset="0"/>
                <a:cs typeface="Roboto" panose="02000000000000000000" pitchFamily="2" charset="0"/>
              </a:rPr>
              <a:t>Fluro</a:t>
            </a:r>
            <a:r>
              <a:rPr lang="vi-VN" sz="1800" dirty="0">
                <a:latin typeface="Roboto" panose="02000000000000000000" pitchFamily="2" charset="0"/>
                <a:ea typeface="Roboto" panose="02000000000000000000" pitchFamily="2" charset="0"/>
                <a:cs typeface="Roboto" panose="02000000000000000000" pitchFamily="2" charset="0"/>
              </a:rPr>
              <a:t> với tính năng điều hướng dựa trên đường dẫn (path) và hỗ trợ quản lý các route phức tạp. </a:t>
            </a:r>
            <a:r>
              <a:rPr lang="en-GB" sz="1800" dirty="0" err="1">
                <a:latin typeface="Roboto" panose="02000000000000000000" pitchFamily="2" charset="0"/>
                <a:ea typeface="Roboto" panose="02000000000000000000" pitchFamily="2" charset="0"/>
                <a:cs typeface="Roboto" panose="02000000000000000000" pitchFamily="2" charset="0"/>
              </a:rPr>
              <a:t>Là</a:t>
            </a:r>
            <a:r>
              <a:rPr lang="en-GB" sz="1800" dirty="0">
                <a:latin typeface="Roboto" panose="02000000000000000000" pitchFamily="2" charset="0"/>
                <a:ea typeface="Roboto" panose="02000000000000000000" pitchFamily="2" charset="0"/>
                <a:cs typeface="Roboto" panose="02000000000000000000" pitchFamily="2" charset="0"/>
              </a:rPr>
              <a:t> m</a:t>
            </a:r>
            <a:r>
              <a:rPr lang="vi-VN" sz="1800" dirty="0">
                <a:latin typeface="Roboto" panose="02000000000000000000" pitchFamily="2" charset="0"/>
                <a:ea typeface="Roboto" panose="02000000000000000000" pitchFamily="2" charset="0"/>
                <a:cs typeface="Roboto" panose="02000000000000000000" pitchFamily="2" charset="0"/>
              </a:rPr>
              <a:t>ột cách tiếp cận nhanh chóng và linh hoạt cho việc điều hướng, phù hợp cho cả các ứng dụng di động lẫn web.</a:t>
            </a:r>
            <a:endParaRPr lang="en-GB"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30992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7E620A-2356-7363-B08D-48FE0D53BF9F}"/>
              </a:ext>
            </a:extLst>
          </p:cNvPr>
          <p:cNvSpPr>
            <a:spLocks noGrp="1"/>
          </p:cNvSpPr>
          <p:nvPr>
            <p:ph type="title"/>
          </p:nvPr>
        </p:nvSpPr>
        <p:spPr/>
        <p:txBody>
          <a:bodyPr/>
          <a:lstStyle/>
          <a:p>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Nhược</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điểm</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của</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Flutter</a:t>
            </a:r>
          </a:p>
        </p:txBody>
      </p:sp>
      <p:sp>
        <p:nvSpPr>
          <p:cNvPr id="2" name="TextBox 1">
            <a:extLst>
              <a:ext uri="{FF2B5EF4-FFF2-40B4-BE49-F238E27FC236}">
                <a16:creationId xmlns:a16="http://schemas.microsoft.com/office/drawing/2014/main" id="{B3A71EA6-707E-FC0D-58E6-7B0B06723B28}"/>
              </a:ext>
            </a:extLst>
          </p:cNvPr>
          <p:cNvSpPr txBox="1"/>
          <p:nvPr/>
        </p:nvSpPr>
        <p:spPr>
          <a:xfrm>
            <a:off x="720000" y="1272449"/>
            <a:ext cx="5526564" cy="1292662"/>
          </a:xfrm>
          <a:prstGeom prst="rect">
            <a:avLst/>
          </a:prstGeom>
          <a:noFill/>
        </p:spPr>
        <p:txBody>
          <a:bodyPr wrap="square" rtlCol="0">
            <a:spAutoFit/>
          </a:bodyPr>
          <a:lstStyle/>
          <a:p>
            <a:pPr>
              <a:lnSpc>
                <a:spcPct val="150000"/>
              </a:lnSpc>
            </a:pPr>
            <a:r>
              <a:rPr lang="en-GB" sz="1800" i="1" dirty="0" err="1">
                <a:latin typeface="Roboto" panose="02000000000000000000" pitchFamily="2" charset="0"/>
                <a:ea typeface="Roboto" panose="02000000000000000000" pitchFamily="2" charset="0"/>
                <a:cs typeface="Roboto" panose="02000000000000000000" pitchFamily="2" charset="0"/>
              </a:rPr>
              <a:t>Hiệu</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suất</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trên</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các</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thiết</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bị</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cũ</a:t>
            </a:r>
            <a:r>
              <a:rPr lang="en-GB" sz="1800" i="1" dirty="0">
                <a:latin typeface="Roboto" panose="02000000000000000000" pitchFamily="2" charset="0"/>
                <a:ea typeface="Roboto" panose="02000000000000000000" pitchFamily="2" charset="0"/>
                <a:cs typeface="Roboto" panose="02000000000000000000" pitchFamily="2" charset="0"/>
              </a:rPr>
              <a:t>: </a:t>
            </a:r>
          </a:p>
          <a:p>
            <a:pPr marL="285750" indent="-285750">
              <a:lnSpc>
                <a:spcPct val="150000"/>
              </a:lnSpc>
              <a:buFont typeface="Arial" panose="020B0604020202020204" pitchFamily="34" charset="0"/>
              <a:buChar char="•"/>
            </a:pPr>
            <a:r>
              <a:rPr lang="en-GB" sz="1800" dirty="0" err="1">
                <a:latin typeface="Roboto" panose="02000000000000000000" pitchFamily="2" charset="0"/>
                <a:ea typeface="Roboto" panose="02000000000000000000" pitchFamily="2" charset="0"/>
                <a:cs typeface="Roboto" panose="02000000000000000000" pitchFamily="2" charset="0"/>
              </a:rPr>
              <a:t>Nguyên</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nhân</a:t>
            </a:r>
            <a:r>
              <a:rPr lang="en-GB" sz="1800" dirty="0">
                <a:latin typeface="Roboto" panose="02000000000000000000" pitchFamily="2" charset="0"/>
                <a:ea typeface="Roboto" panose="02000000000000000000" pitchFamily="2" charset="0"/>
                <a:cs typeface="Roboto" panose="02000000000000000000" pitchFamily="2" charset="0"/>
              </a:rPr>
              <a:t> Flutter </a:t>
            </a:r>
            <a:r>
              <a:rPr lang="en-GB" sz="1800" dirty="0" err="1">
                <a:latin typeface="Roboto" panose="02000000000000000000" pitchFamily="2" charset="0"/>
                <a:ea typeface="Roboto" panose="02000000000000000000" pitchFamily="2" charset="0"/>
                <a:cs typeface="Roboto" panose="02000000000000000000" pitchFamily="2" charset="0"/>
              </a:rPr>
              <a:t>sử</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dụng</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nhiều</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tài</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nguyên</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của</a:t>
            </a:r>
            <a:r>
              <a:rPr lang="en-GB" sz="1800" dirty="0">
                <a:latin typeface="Roboto" panose="02000000000000000000" pitchFamily="2" charset="0"/>
                <a:ea typeface="Roboto" panose="02000000000000000000" pitchFamily="2" charset="0"/>
                <a:cs typeface="Roboto" panose="02000000000000000000" pitchFamily="2" charset="0"/>
              </a:rPr>
              <a:t> CPU </a:t>
            </a:r>
            <a:r>
              <a:rPr lang="en-GB" sz="1800" dirty="0" err="1">
                <a:latin typeface="Roboto" panose="02000000000000000000" pitchFamily="2" charset="0"/>
                <a:ea typeface="Roboto" panose="02000000000000000000" pitchFamily="2" charset="0"/>
                <a:cs typeface="Roboto" panose="02000000000000000000" pitchFamily="2" charset="0"/>
              </a:rPr>
              <a:t>để</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xử</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lý</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đồ</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hoạ</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và</a:t>
            </a:r>
            <a:r>
              <a:rPr lang="en-GB" sz="1800" dirty="0">
                <a:latin typeface="Roboto" panose="02000000000000000000" pitchFamily="2" charset="0"/>
                <a:ea typeface="Roboto" panose="02000000000000000000" pitchFamily="2" charset="0"/>
                <a:cs typeface="Roboto" panose="02000000000000000000" pitchFamily="2" charset="0"/>
              </a:rPr>
              <a:t> animation</a:t>
            </a:r>
            <a:endParaRPr lang="en-GB" sz="1800" i="1" dirty="0">
              <a:latin typeface="Roboto" panose="02000000000000000000" pitchFamily="2" charset="0"/>
              <a:ea typeface="Roboto" panose="02000000000000000000" pitchFamily="2" charset="0"/>
              <a:cs typeface="Roboto" panose="02000000000000000000" pitchFamily="2" charset="0"/>
            </a:endParaRPr>
          </a:p>
        </p:txBody>
      </p:sp>
      <p:pic>
        <p:nvPicPr>
          <p:cNvPr id="1026" name="Picture 2" descr="dart - Flutter - How to remove the lagging while screen change (jerky  transition)? - Stack Overflow">
            <a:extLst>
              <a:ext uri="{FF2B5EF4-FFF2-40B4-BE49-F238E27FC236}">
                <a16:creationId xmlns:a16="http://schemas.microsoft.com/office/drawing/2014/main" id="{2EFEB462-76A0-5073-10D6-F6D20D9EE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234" y="324997"/>
            <a:ext cx="2160766" cy="4493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toon Illustration Mobile Phone Error Message Stock Illustration  1105538138 | Shutterstock">
            <a:extLst>
              <a:ext uri="{FF2B5EF4-FFF2-40B4-BE49-F238E27FC236}">
                <a16:creationId xmlns:a16="http://schemas.microsoft.com/office/drawing/2014/main" id="{FBE12876-C3C2-3158-B3F5-54E5C500D9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33"/>
          <a:stretch/>
        </p:blipFill>
        <p:spPr bwMode="auto">
          <a:xfrm>
            <a:off x="3675273" y="2639342"/>
            <a:ext cx="2476500" cy="246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71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7E620A-2356-7363-B08D-48FE0D53BF9F}"/>
              </a:ext>
            </a:extLst>
          </p:cNvPr>
          <p:cNvSpPr>
            <a:spLocks noGrp="1"/>
          </p:cNvSpPr>
          <p:nvPr>
            <p:ph type="title"/>
          </p:nvPr>
        </p:nvSpPr>
        <p:spPr/>
        <p:txBody>
          <a:bodyPr/>
          <a:lstStyle/>
          <a:p>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Nhược</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điểm</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GB" b="1" dirty="0" err="1">
                <a:solidFill>
                  <a:srgbClr val="000000"/>
                </a:solidFill>
                <a:latin typeface="Roboto" panose="02000000000000000000" pitchFamily="2" charset="0"/>
                <a:ea typeface="Roboto" panose="02000000000000000000" pitchFamily="2" charset="0"/>
                <a:cs typeface="Roboto" panose="02000000000000000000" pitchFamily="2" charset="0"/>
              </a:rPr>
              <a:t>của</a:t>
            </a:r>
            <a:r>
              <a:rPr lang="en-GB" b="1" dirty="0">
                <a:solidFill>
                  <a:srgbClr val="000000"/>
                </a:solidFill>
                <a:latin typeface="Roboto" panose="02000000000000000000" pitchFamily="2" charset="0"/>
                <a:ea typeface="Roboto" panose="02000000000000000000" pitchFamily="2" charset="0"/>
                <a:cs typeface="Roboto" panose="02000000000000000000" pitchFamily="2" charset="0"/>
              </a:rPr>
              <a:t> Flutter</a:t>
            </a:r>
          </a:p>
        </p:txBody>
      </p:sp>
      <p:sp>
        <p:nvSpPr>
          <p:cNvPr id="2" name="TextBox 1">
            <a:extLst>
              <a:ext uri="{FF2B5EF4-FFF2-40B4-BE49-F238E27FC236}">
                <a16:creationId xmlns:a16="http://schemas.microsoft.com/office/drawing/2014/main" id="{B3A71EA6-707E-FC0D-58E6-7B0B06723B28}"/>
              </a:ext>
            </a:extLst>
          </p:cNvPr>
          <p:cNvSpPr txBox="1"/>
          <p:nvPr/>
        </p:nvSpPr>
        <p:spPr>
          <a:xfrm>
            <a:off x="720000" y="1272449"/>
            <a:ext cx="5526564" cy="2123658"/>
          </a:xfrm>
          <a:prstGeom prst="rect">
            <a:avLst/>
          </a:prstGeom>
          <a:noFill/>
        </p:spPr>
        <p:txBody>
          <a:bodyPr wrap="square" rtlCol="0">
            <a:spAutoFit/>
          </a:bodyPr>
          <a:lstStyle/>
          <a:p>
            <a:pPr>
              <a:lnSpc>
                <a:spcPct val="150000"/>
              </a:lnSpc>
            </a:pPr>
            <a:r>
              <a:rPr lang="en-GB" sz="1800" i="1" dirty="0" err="1">
                <a:latin typeface="Roboto" panose="02000000000000000000" pitchFamily="2" charset="0"/>
                <a:ea typeface="Roboto" panose="02000000000000000000" pitchFamily="2" charset="0"/>
                <a:cs typeface="Roboto" panose="02000000000000000000" pitchFamily="2" charset="0"/>
              </a:rPr>
              <a:t>Kích</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thước</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ứng</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dụng</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lớn</a:t>
            </a:r>
            <a:r>
              <a:rPr lang="en-GB" sz="1800" i="1" dirty="0">
                <a:latin typeface="Roboto" panose="02000000000000000000" pitchFamily="2" charset="0"/>
                <a:ea typeface="Roboto" panose="02000000000000000000" pitchFamily="2" charset="0"/>
                <a:cs typeface="Roboto" panose="02000000000000000000" pitchFamily="2" charset="0"/>
              </a:rPr>
              <a:t>:</a:t>
            </a:r>
          </a:p>
          <a:p>
            <a:pPr marL="285750" indent="-285750">
              <a:lnSpc>
                <a:spcPct val="150000"/>
              </a:lnSpc>
              <a:buFont typeface="Arial" panose="020B0604020202020204" pitchFamily="34" charset="0"/>
              <a:buChar char="•"/>
            </a:pPr>
            <a:r>
              <a:rPr lang="en-GB" sz="1800" dirty="0" err="1">
                <a:latin typeface="Roboto" panose="02000000000000000000" pitchFamily="2" charset="0"/>
                <a:ea typeface="Roboto" panose="02000000000000000000" pitchFamily="2" charset="0"/>
                <a:cs typeface="Roboto" panose="02000000000000000000" pitchFamily="2" charset="0"/>
              </a:rPr>
              <a:t>Nguyên</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nhân</a:t>
            </a:r>
            <a:r>
              <a:rPr lang="en-GB" sz="1800" dirty="0">
                <a:latin typeface="Roboto" panose="02000000000000000000" pitchFamily="2" charset="0"/>
                <a:ea typeface="Roboto" panose="02000000000000000000" pitchFamily="2" charset="0"/>
                <a:cs typeface="Roboto" panose="02000000000000000000" pitchFamily="2" charset="0"/>
              </a:rPr>
              <a:t> Flutter </a:t>
            </a:r>
            <a:r>
              <a:rPr lang="en-GB" sz="1800" dirty="0" err="1">
                <a:latin typeface="Roboto" panose="02000000000000000000" pitchFamily="2" charset="0"/>
                <a:ea typeface="Roboto" panose="02000000000000000000" pitchFamily="2" charset="0"/>
                <a:cs typeface="Roboto" panose="02000000000000000000" pitchFamily="2" charset="0"/>
              </a:rPr>
              <a:t>tích</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hợp</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đầy</a:t>
            </a:r>
            <a:r>
              <a:rPr lang="en-GB" sz="1800" dirty="0">
                <a:latin typeface="Roboto" panose="02000000000000000000" pitchFamily="2" charset="0"/>
                <a:ea typeface="Roboto" panose="02000000000000000000" pitchFamily="2" charset="0"/>
                <a:cs typeface="Roboto" panose="02000000000000000000" pitchFamily="2" charset="0"/>
              </a:rPr>
              <a:t> </a:t>
            </a:r>
            <a:r>
              <a:rPr lang="en-GB" sz="1800" dirty="0" err="1">
                <a:latin typeface="Roboto" panose="02000000000000000000" pitchFamily="2" charset="0"/>
                <a:ea typeface="Roboto" panose="02000000000000000000" pitchFamily="2" charset="0"/>
                <a:cs typeface="Roboto" panose="02000000000000000000" pitchFamily="2" charset="0"/>
              </a:rPr>
              <a:t>đủ</a:t>
            </a:r>
            <a:r>
              <a:rPr lang="en-GB" sz="1800" dirty="0">
                <a:latin typeface="Roboto" panose="02000000000000000000" pitchFamily="2" charset="0"/>
                <a:ea typeface="Roboto" panose="02000000000000000000" pitchFamily="2" charset="0"/>
                <a:cs typeface="Roboto" panose="02000000000000000000" pitchFamily="2" charset="0"/>
              </a:rPr>
              <a:t> </a:t>
            </a:r>
            <a:r>
              <a:rPr lang="vi-VN" sz="1800" dirty="0">
                <a:latin typeface="Roboto" panose="02000000000000000000" pitchFamily="2" charset="0"/>
                <a:ea typeface="Roboto" panose="02000000000000000000" pitchFamily="2" charset="0"/>
                <a:cs typeface="Roboto" panose="02000000000000000000" pitchFamily="2" charset="0"/>
              </a:rPr>
              <a:t>engine và thư viện để đảm bảo ứng dụng chạy trên nhiều nền tảng khác nhau</a:t>
            </a:r>
            <a:endParaRPr lang="en-GB" sz="1800" dirty="0">
              <a:latin typeface="Roboto" panose="02000000000000000000" pitchFamily="2" charset="0"/>
              <a:ea typeface="Roboto" panose="02000000000000000000" pitchFamily="2" charset="0"/>
              <a:cs typeface="Roboto" panose="02000000000000000000" pitchFamily="2" charset="0"/>
            </a:endParaRPr>
          </a:p>
          <a:p>
            <a:pPr marL="285750" indent="-285750">
              <a:lnSpc>
                <a:spcPct val="150000"/>
              </a:lnSpc>
              <a:buFont typeface="Arial" panose="020B0604020202020204" pitchFamily="34" charset="0"/>
              <a:buChar char="•"/>
            </a:pPr>
            <a:r>
              <a:rPr lang="en-GB" sz="1800" i="1" dirty="0" err="1">
                <a:latin typeface="Roboto" panose="02000000000000000000" pitchFamily="2" charset="0"/>
                <a:ea typeface="Roboto" panose="02000000000000000000" pitchFamily="2" charset="0"/>
                <a:cs typeface="Roboto" panose="02000000000000000000" pitchFamily="2" charset="0"/>
              </a:rPr>
              <a:t>Ứng</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dụng</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nhỏ</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nhưng</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vấn</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có</a:t>
            </a:r>
            <a:r>
              <a:rPr lang="en-GB" sz="1800" i="1" dirty="0">
                <a:latin typeface="Roboto" panose="02000000000000000000" pitchFamily="2" charset="0"/>
                <a:ea typeface="Roboto" panose="02000000000000000000" pitchFamily="2" charset="0"/>
                <a:cs typeface="Roboto" panose="02000000000000000000" pitchFamily="2" charset="0"/>
              </a:rPr>
              <a:t> dung </a:t>
            </a:r>
            <a:r>
              <a:rPr lang="en-GB" sz="1800" i="1" dirty="0" err="1">
                <a:latin typeface="Roboto" panose="02000000000000000000" pitchFamily="2" charset="0"/>
                <a:ea typeface="Roboto" panose="02000000000000000000" pitchFamily="2" charset="0"/>
                <a:cs typeface="Roboto" panose="02000000000000000000" pitchFamily="2" charset="0"/>
              </a:rPr>
              <a:t>lượng</a:t>
            </a:r>
            <a:r>
              <a:rPr lang="en-GB" sz="1800" i="1" dirty="0">
                <a:latin typeface="Roboto" panose="02000000000000000000" pitchFamily="2" charset="0"/>
                <a:ea typeface="Roboto" panose="02000000000000000000" pitchFamily="2" charset="0"/>
                <a:cs typeface="Roboto" panose="02000000000000000000" pitchFamily="2" charset="0"/>
              </a:rPr>
              <a:t> </a:t>
            </a:r>
            <a:r>
              <a:rPr lang="en-GB" sz="1800" i="1" dirty="0" err="1">
                <a:latin typeface="Roboto" panose="02000000000000000000" pitchFamily="2" charset="0"/>
                <a:ea typeface="Roboto" panose="02000000000000000000" pitchFamily="2" charset="0"/>
                <a:cs typeface="Roboto" panose="02000000000000000000" pitchFamily="2" charset="0"/>
              </a:rPr>
              <a:t>lớn</a:t>
            </a:r>
            <a:endParaRPr lang="en-GB" sz="1800" i="1" dirty="0">
              <a:latin typeface="Roboto" panose="02000000000000000000" pitchFamily="2" charset="0"/>
              <a:ea typeface="Roboto" panose="02000000000000000000" pitchFamily="2" charset="0"/>
              <a:cs typeface="Roboto" panose="02000000000000000000" pitchFamily="2" charset="0"/>
            </a:endParaRPr>
          </a:p>
        </p:txBody>
      </p:sp>
      <p:pic>
        <p:nvPicPr>
          <p:cNvPr id="3074" name="Picture 2" descr="Mách nhỏ 10 cách giải phóng dung lượng iPhone có bộ nhớ thấp (2024)">
            <a:extLst>
              <a:ext uri="{FF2B5EF4-FFF2-40B4-BE49-F238E27FC236}">
                <a16:creationId xmlns:a16="http://schemas.microsoft.com/office/drawing/2014/main" id="{73093AA4-8A0E-02F4-9CD1-F4FC57B8AD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778" b="99778" l="9375" r="90000">
                        <a14:foregroundMark x1="36375" y1="90000" x2="63000" y2="99556"/>
                        <a14:foregroundMark x1="63000" y1="99556" x2="78750" y2="97333"/>
                        <a14:foregroundMark x1="78750" y1="97333" x2="80625" y2="90667"/>
                        <a14:foregroundMark x1="30000" y1="94444" x2="13875" y2="42667"/>
                        <a14:foregroundMark x1="11750" y1="40000" x2="38375" y2="20444"/>
                        <a14:foregroundMark x1="38375" y1="20444" x2="32750" y2="21556"/>
                        <a14:foregroundMark x1="21750" y1="26000" x2="48500" y2="10889"/>
                        <a14:foregroundMark x1="18750" y1="24889" x2="12375" y2="32444"/>
                        <a14:foregroundMark x1="19000" y1="58889" x2="35125" y2="99778"/>
                        <a14:foregroundMark x1="11500" y1="39333" x2="11750" y2="29111"/>
                        <a14:foregroundMark x1="10875" y1="38889" x2="9375" y2="35556"/>
                        <a14:foregroundMark x1="10875" y1="35556" x2="10875" y2="30222"/>
                        <a14:foregroundMark x1="11500" y1="31333" x2="10000" y2="41111"/>
                        <a14:foregroundMark x1="10250" y1="31778" x2="9375" y2="41111"/>
                        <a14:foregroundMark x1="87625" y1="94889" x2="52500" y2="7778"/>
                        <a14:foregroundMark x1="52500" y1="7778" x2="43250" y2="11333"/>
                      </a14:backgroundRemoval>
                    </a14:imgEffect>
                  </a14:imgLayer>
                </a14:imgProps>
              </a:ext>
              <a:ext uri="{28A0092B-C50C-407E-A947-70E740481C1C}">
                <a14:useLocalDpi xmlns:a14="http://schemas.microsoft.com/office/drawing/2010/main" val="0"/>
              </a:ext>
            </a:extLst>
          </a:blip>
          <a:srcRect/>
          <a:stretch>
            <a:fillRect/>
          </a:stretch>
        </p:blipFill>
        <p:spPr bwMode="auto">
          <a:xfrm>
            <a:off x="5633013" y="1272449"/>
            <a:ext cx="3775392" cy="212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48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90+ Thanks For Watching Stock Photos, Pictures &amp; Royalty-Free Images -  iStock | Thank you">
            <a:extLst>
              <a:ext uri="{FF2B5EF4-FFF2-40B4-BE49-F238E27FC236}">
                <a16:creationId xmlns:a16="http://schemas.microsoft.com/office/drawing/2014/main" id="{B08AA667-4507-9BCE-3557-9C38B2053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504825"/>
            <a:ext cx="58293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96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9E63C3-EBC4-4DBF-B477-E7C2B136E413}"/>
              </a:ext>
            </a:extLst>
          </p:cNvPr>
          <p:cNvSpPr txBox="1"/>
          <p:nvPr/>
        </p:nvSpPr>
        <p:spPr>
          <a:xfrm>
            <a:off x="884420" y="112426"/>
            <a:ext cx="5808688"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Tầm</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quan</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trọng</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của</a:t>
            </a:r>
            <a:r>
              <a:rPr lang="en-US" sz="3500" b="1" dirty="0">
                <a:latin typeface="Times New Roman" panose="02020603050405020304" pitchFamily="18" charset="0"/>
                <a:cs typeface="Times New Roman" panose="02020603050405020304" pitchFamily="18" charset="0"/>
              </a:rPr>
              <a:t> Flutter</a:t>
            </a:r>
          </a:p>
        </p:txBody>
      </p:sp>
      <p:sp>
        <p:nvSpPr>
          <p:cNvPr id="11" name="TextBox 10">
            <a:extLst>
              <a:ext uri="{FF2B5EF4-FFF2-40B4-BE49-F238E27FC236}">
                <a16:creationId xmlns:a16="http://schemas.microsoft.com/office/drawing/2014/main" id="{1AB95B2E-2011-4736-8B61-001E9D086555}"/>
              </a:ext>
            </a:extLst>
          </p:cNvPr>
          <p:cNvSpPr txBox="1"/>
          <p:nvPr/>
        </p:nvSpPr>
        <p:spPr>
          <a:xfrm>
            <a:off x="362263" y="885711"/>
            <a:ext cx="8363096" cy="2310248"/>
          </a:xfrm>
          <a:prstGeom prst="rect">
            <a:avLst/>
          </a:prstGeom>
          <a:noFill/>
        </p:spPr>
        <p:txBody>
          <a:bodyPr wrap="square" rtlCol="0">
            <a:spAutoFit/>
          </a:bodyPr>
          <a:lstStyle/>
          <a:p>
            <a:pPr algn="just">
              <a:lnSpc>
                <a:spcPct val="150000"/>
              </a:lnSpc>
            </a:pPr>
            <a:r>
              <a:rPr lang="en-US" sz="1800" dirty="0">
                <a:effectLst/>
                <a:latin typeface="Times New Roman" panose="02020603050405020304" pitchFamily="18" charset="0"/>
                <a:ea typeface="Aptos"/>
              </a:rPr>
              <a:t>- </a:t>
            </a:r>
            <a:r>
              <a:rPr lang="en-US" sz="1800" dirty="0" err="1">
                <a:effectLst/>
                <a:latin typeface="Times New Roman" panose="02020603050405020304" pitchFamily="18" charset="0"/>
                <a:ea typeface="Aptos"/>
              </a:rPr>
              <a:t>Tránh</a:t>
            </a:r>
            <a:r>
              <a:rPr lang="en-US" sz="1800" dirty="0">
                <a:effectLst/>
                <a:latin typeface="Times New Roman" panose="02020603050405020304" pitchFamily="18" charset="0"/>
                <a:ea typeface="Aptos"/>
              </a:rPr>
              <a:t> </a:t>
            </a:r>
            <a:r>
              <a:rPr lang="en-US" sz="1800" dirty="0" err="1">
                <a:effectLst/>
                <a:latin typeface="Times New Roman" panose="02020603050405020304" pitchFamily="18" charset="0"/>
                <a:ea typeface="Aptos"/>
              </a:rPr>
              <a:t>lãng</a:t>
            </a:r>
            <a:r>
              <a:rPr lang="en-US" sz="1800" dirty="0">
                <a:effectLst/>
                <a:latin typeface="Times New Roman" panose="02020603050405020304" pitchFamily="18" charset="0"/>
                <a:ea typeface="Aptos"/>
              </a:rPr>
              <a:t> </a:t>
            </a:r>
            <a:r>
              <a:rPr lang="en-US" sz="1800" dirty="0" err="1">
                <a:effectLst/>
                <a:latin typeface="Times New Roman" panose="02020603050405020304" pitchFamily="18" charset="0"/>
                <a:ea typeface="Aptos"/>
              </a:rPr>
              <a:t>phí</a:t>
            </a:r>
            <a:r>
              <a:rPr lang="en-US" sz="1800" dirty="0">
                <a:effectLst/>
                <a:latin typeface="Times New Roman" panose="02020603050405020304" pitchFamily="18" charset="0"/>
                <a:ea typeface="Aptos"/>
              </a:rPr>
              <a:t> </a:t>
            </a:r>
            <a:r>
              <a:rPr lang="en-US" sz="1800" dirty="0" err="1">
                <a:effectLst/>
                <a:latin typeface="Times New Roman" panose="02020603050405020304" pitchFamily="18" charset="0"/>
                <a:ea typeface="Aptos"/>
              </a:rPr>
              <a:t>thời</a:t>
            </a:r>
            <a:r>
              <a:rPr lang="en-US" sz="1800" dirty="0">
                <a:effectLst/>
                <a:latin typeface="Times New Roman" panose="02020603050405020304" pitchFamily="18" charset="0"/>
                <a:ea typeface="Aptos"/>
              </a:rPr>
              <a:t> </a:t>
            </a:r>
            <a:r>
              <a:rPr lang="en-US" sz="1800" dirty="0" err="1">
                <a:effectLst/>
                <a:latin typeface="Times New Roman" panose="02020603050405020304" pitchFamily="18" charset="0"/>
                <a:ea typeface="Aptos"/>
              </a:rPr>
              <a:t>gian</a:t>
            </a:r>
            <a:r>
              <a:rPr lang="en-US" sz="1800" dirty="0">
                <a:effectLst/>
                <a:latin typeface="Times New Roman" panose="02020603050405020304" pitchFamily="18" charset="0"/>
                <a:ea typeface="Aptos"/>
              </a:rPr>
              <a:t> </a:t>
            </a:r>
            <a:r>
              <a:rPr lang="en-US" sz="1800" dirty="0" err="1">
                <a:latin typeface="Times New Roman" panose="02020603050405020304" pitchFamily="18" charset="0"/>
                <a:ea typeface="Aptos"/>
              </a:rPr>
              <a:t>khi</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chạy</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đa</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nền</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tảng</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và</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tạo</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sự</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nhất</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quán</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cho</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giao</a:t>
            </a:r>
            <a:r>
              <a:rPr lang="en-US" sz="1800" dirty="0">
                <a:latin typeface="Times New Roman" panose="02020603050405020304" pitchFamily="18" charset="0"/>
                <a:ea typeface="Aptos"/>
              </a:rPr>
              <a:t> </a:t>
            </a:r>
            <a:r>
              <a:rPr lang="en-US" sz="1800" dirty="0" err="1">
                <a:latin typeface="Times New Roman" panose="02020603050405020304" pitchFamily="18" charset="0"/>
                <a:ea typeface="Aptos"/>
              </a:rPr>
              <a:t>diện</a:t>
            </a:r>
            <a:endParaRPr lang="en-US" sz="1800" dirty="0">
              <a:effectLst/>
              <a:latin typeface="Times New Roman" panose="02020603050405020304" pitchFamily="18" charset="0"/>
              <a:ea typeface="Aptos"/>
            </a:endParaRPr>
          </a:p>
          <a:p>
            <a:pPr algn="just">
              <a:lnSpc>
                <a:spcPct val="150000"/>
              </a:lnSpc>
            </a:pPr>
            <a:endParaRPr lang="en-US" sz="1600" dirty="0">
              <a:effectLst/>
              <a:latin typeface="Times New Roman" panose="02020603050405020304" pitchFamily="18" charset="0"/>
              <a:ea typeface="Aptos"/>
            </a:endParaRPr>
          </a:p>
          <a:p>
            <a:pPr algn="just">
              <a:lnSpc>
                <a:spcPct val="150000"/>
              </a:lnSpc>
            </a:pPr>
            <a:r>
              <a:rPr lang="en-US" sz="1600" dirty="0">
                <a:effectLst/>
                <a:latin typeface="Times New Roman" panose="02020603050405020304" pitchFamily="18" charset="0"/>
                <a:ea typeface="Aptos"/>
              </a:rPr>
              <a:t>- </a:t>
            </a:r>
            <a:r>
              <a:rPr lang="en-US" sz="1600" dirty="0">
                <a:latin typeface="Times New Roman" panose="02020603050405020304" pitchFamily="18" charset="0"/>
                <a:ea typeface="Aptos"/>
              </a:rPr>
              <a:t>S</a:t>
            </a:r>
            <a:r>
              <a:rPr lang="vi-VN" sz="1600" dirty="0">
                <a:effectLst/>
                <a:latin typeface="Times New Roman" panose="02020603050405020304" pitchFamily="18" charset="0"/>
                <a:ea typeface="Aptos"/>
              </a:rPr>
              <a:t>ử dụng ngôn ngữ lập trình Dart  và cơ chế biên dịch Ahead-of-time(AOT) giúp ứng dụng chạy nhanh, mượt mà và tối ưu hiệu suất tốt trên các thiết bị di động</a:t>
            </a:r>
          </a:p>
          <a:p>
            <a:pPr algn="just">
              <a:lnSpc>
                <a:spcPct val="150000"/>
              </a:lnSpc>
            </a:pPr>
            <a:r>
              <a:rPr lang="en-US" sz="1600" dirty="0">
                <a:effectLst/>
                <a:latin typeface="Times New Roman" panose="02020603050405020304" pitchFamily="18" charset="0"/>
                <a:ea typeface="Aptos"/>
              </a:rPr>
              <a:t>- </a:t>
            </a:r>
            <a:r>
              <a:rPr lang="vi-VN" sz="1600" dirty="0">
                <a:effectLst/>
                <a:latin typeface="Times New Roman" panose="02020603050405020304" pitchFamily="18" charset="0"/>
                <a:ea typeface="Aptos"/>
              </a:rPr>
              <a:t>Công cụ giao diện widget phong phú, có khả năng tuỳ biến, giúp cho người lập trình tạo ra giao diện người dừng đẹp mắt hơn, mang lại trải nghiệm người dùng tốt hơn </a:t>
            </a:r>
          </a:p>
        </p:txBody>
      </p:sp>
      <p:pic>
        <p:nvPicPr>
          <p:cNvPr id="3074" name="Picture 2" descr="Nên làm gì để quản lý thời gian hiệu quả?">
            <a:extLst>
              <a:ext uri="{FF2B5EF4-FFF2-40B4-BE49-F238E27FC236}">
                <a16:creationId xmlns:a16="http://schemas.microsoft.com/office/drawing/2014/main" id="{36CB9F93-6245-E902-801D-5EC9D46C9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41" y="1493474"/>
            <a:ext cx="4146473" cy="27643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Quy tắc vàng thiết kế giao diện web đẹp - Eagle Media">
            <a:extLst>
              <a:ext uri="{FF2B5EF4-FFF2-40B4-BE49-F238E27FC236}">
                <a16:creationId xmlns:a16="http://schemas.microsoft.com/office/drawing/2014/main" id="{512240BB-9D22-1499-FCBB-7E7D4CDF0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923" y="1493474"/>
            <a:ext cx="4434370" cy="251492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459;p21">
            <a:extLst>
              <a:ext uri="{FF2B5EF4-FFF2-40B4-BE49-F238E27FC236}">
                <a16:creationId xmlns:a16="http://schemas.microsoft.com/office/drawing/2014/main" id="{1CC04283-90A2-A0DD-B3C6-E0384A9F1272}"/>
              </a:ext>
            </a:extLst>
          </p:cNvPr>
          <p:cNvGrpSpPr/>
          <p:nvPr/>
        </p:nvGrpSpPr>
        <p:grpSpPr>
          <a:xfrm>
            <a:off x="9405118" y="1532850"/>
            <a:ext cx="1330879" cy="2442898"/>
            <a:chOff x="1124671" y="1532850"/>
            <a:chExt cx="1330879" cy="2442898"/>
          </a:xfrm>
        </p:grpSpPr>
        <p:sp>
          <p:nvSpPr>
            <p:cNvPr id="3" name="Google Shape;460;p21">
              <a:extLst>
                <a:ext uri="{FF2B5EF4-FFF2-40B4-BE49-F238E27FC236}">
                  <a16:creationId xmlns:a16="http://schemas.microsoft.com/office/drawing/2014/main" id="{D327C438-B187-EB9F-D765-5E80C591E906}"/>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1;p21">
              <a:extLst>
                <a:ext uri="{FF2B5EF4-FFF2-40B4-BE49-F238E27FC236}">
                  <a16:creationId xmlns:a16="http://schemas.microsoft.com/office/drawing/2014/main" id="{7D64E472-D712-88CE-B415-9C774ED72C3A}"/>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2;p21">
              <a:extLst>
                <a:ext uri="{FF2B5EF4-FFF2-40B4-BE49-F238E27FC236}">
                  <a16:creationId xmlns:a16="http://schemas.microsoft.com/office/drawing/2014/main" id="{61A38193-2E5D-E5D0-D21D-D4E564042587}"/>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3;p21">
              <a:extLst>
                <a:ext uri="{FF2B5EF4-FFF2-40B4-BE49-F238E27FC236}">
                  <a16:creationId xmlns:a16="http://schemas.microsoft.com/office/drawing/2014/main" id="{398FAE8E-EF63-4048-E240-C49E1CDF88C4}"/>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2022</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7" name="Google Shape;464;p21">
              <a:extLst>
                <a:ext uri="{FF2B5EF4-FFF2-40B4-BE49-F238E27FC236}">
                  <a16:creationId xmlns:a16="http://schemas.microsoft.com/office/drawing/2014/main" id="{312E69D7-9DC5-F0C1-4D30-79049AD20CDA}"/>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5;p21">
              <a:extLst>
                <a:ext uri="{FF2B5EF4-FFF2-40B4-BE49-F238E27FC236}">
                  <a16:creationId xmlns:a16="http://schemas.microsoft.com/office/drawing/2014/main" id="{46A1B92F-A22C-B09D-94A5-88DE9E34E33A}"/>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6;p21">
              <a:extLst>
                <a:ext uri="{FF2B5EF4-FFF2-40B4-BE49-F238E27FC236}">
                  <a16:creationId xmlns:a16="http://schemas.microsoft.com/office/drawing/2014/main" id="{AC4E9BB8-E518-0F39-E7E5-6E6A80294221}"/>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7;p21">
              <a:extLst>
                <a:ext uri="{FF2B5EF4-FFF2-40B4-BE49-F238E27FC236}">
                  <a16:creationId xmlns:a16="http://schemas.microsoft.com/office/drawing/2014/main" id="{67F30FBC-C41F-5393-3E6E-7603A731B980}"/>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8;p21">
              <a:extLst>
                <a:ext uri="{FF2B5EF4-FFF2-40B4-BE49-F238E27FC236}">
                  <a16:creationId xmlns:a16="http://schemas.microsoft.com/office/drawing/2014/main" id="{3E6512A3-4835-9AE7-4352-AD6C6EE2B63B}"/>
                </a:ext>
              </a:extLst>
            </p:cNvPr>
            <p:cNvSpPr txBox="1"/>
            <p:nvPr/>
          </p:nvSpPr>
          <p:spPr>
            <a:xfrm>
              <a:off x="1125050" y="2132613"/>
              <a:ext cx="1330500" cy="429600"/>
            </a:xfrm>
            <a:prstGeom prst="rect">
              <a:avLst/>
            </a:prstGeom>
            <a:solidFill>
              <a:srgbClr val="EC3A3B"/>
            </a:solidFill>
            <a:ln>
              <a:noFill/>
            </a:ln>
            <a:effectLst>
              <a:softEdge rad="3175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6"/>
                  </a:solidFill>
                  <a:latin typeface="Fira Sans Extra Condensed Medium"/>
                  <a:ea typeface="Fira Sans Extra Condensed Medium"/>
                  <a:cs typeface="Fira Sans Extra Condensed Medium"/>
                  <a:sym typeface="Fira Sans Extra Condensed Medium"/>
                </a:rPr>
                <a:t>Flutter 3.0</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4" name="Google Shape;469;p21">
              <a:extLst>
                <a:ext uri="{FF2B5EF4-FFF2-40B4-BE49-F238E27FC236}">
                  <a16:creationId xmlns:a16="http://schemas.microsoft.com/office/drawing/2014/main" id="{8FD28765-E706-66DF-3A42-984D460713D9}"/>
                </a:ext>
              </a:extLst>
            </p:cNvPr>
            <p:cNvSpPr txBox="1"/>
            <p:nvPr/>
          </p:nvSpPr>
          <p:spPr>
            <a:xfrm>
              <a:off x="1125050"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Hỗ trợ nền tảng MacOS và Linux</a:t>
              </a:r>
              <a:endParaRPr sz="1200" dirty="0">
                <a:solidFill>
                  <a:srgbClr val="434343"/>
                </a:solidFill>
                <a:latin typeface="Roboto"/>
                <a:ea typeface="Roboto"/>
                <a:cs typeface="Roboto"/>
                <a:sym typeface="Roboto"/>
              </a:endParaRPr>
            </a:p>
          </p:txBody>
        </p:sp>
      </p:grpSp>
      <p:grpSp>
        <p:nvGrpSpPr>
          <p:cNvPr id="15" name="Google Shape;470;p21">
            <a:extLst>
              <a:ext uri="{FF2B5EF4-FFF2-40B4-BE49-F238E27FC236}">
                <a16:creationId xmlns:a16="http://schemas.microsoft.com/office/drawing/2014/main" id="{A0C764CB-47DA-0CFD-AA33-309174B143C9}"/>
              </a:ext>
            </a:extLst>
          </p:cNvPr>
          <p:cNvGrpSpPr/>
          <p:nvPr/>
        </p:nvGrpSpPr>
        <p:grpSpPr>
          <a:xfrm>
            <a:off x="10875335" y="1532850"/>
            <a:ext cx="1330509" cy="2442898"/>
            <a:chOff x="2594888" y="1532850"/>
            <a:chExt cx="1330509" cy="2442898"/>
          </a:xfrm>
        </p:grpSpPr>
        <p:sp>
          <p:nvSpPr>
            <p:cNvPr id="16" name="Google Shape;471;p21">
              <a:extLst>
                <a:ext uri="{FF2B5EF4-FFF2-40B4-BE49-F238E27FC236}">
                  <a16:creationId xmlns:a16="http://schemas.microsoft.com/office/drawing/2014/main" id="{0D0B3585-4D91-1216-E5E9-F274F06F2282}"/>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2;p21">
              <a:extLst>
                <a:ext uri="{FF2B5EF4-FFF2-40B4-BE49-F238E27FC236}">
                  <a16:creationId xmlns:a16="http://schemas.microsoft.com/office/drawing/2014/main" id="{8B503AA3-AA05-1912-DE19-C1849E2850E2}"/>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3;p21">
              <a:extLst>
                <a:ext uri="{FF2B5EF4-FFF2-40B4-BE49-F238E27FC236}">
                  <a16:creationId xmlns:a16="http://schemas.microsoft.com/office/drawing/2014/main" id="{CE1CCB5F-0901-8A21-8FEA-B88BD032F2C2}"/>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4;p21">
              <a:extLst>
                <a:ext uri="{FF2B5EF4-FFF2-40B4-BE49-F238E27FC236}">
                  <a16:creationId xmlns:a16="http://schemas.microsoft.com/office/drawing/2014/main" id="{3850803B-7918-46A1-C5C1-72704AA7DD12}"/>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5;p21">
              <a:extLst>
                <a:ext uri="{FF2B5EF4-FFF2-40B4-BE49-F238E27FC236}">
                  <a16:creationId xmlns:a16="http://schemas.microsoft.com/office/drawing/2014/main" id="{36936A77-3F00-6722-41BC-4B9574C2A038}"/>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6;p21">
              <a:extLst>
                <a:ext uri="{FF2B5EF4-FFF2-40B4-BE49-F238E27FC236}">
                  <a16:creationId xmlns:a16="http://schemas.microsoft.com/office/drawing/2014/main" id="{D2E88308-8760-B01A-C942-9215398318B0}"/>
                </a:ext>
              </a:extLst>
            </p:cNvPr>
            <p:cNvSpPr/>
            <p:nvPr/>
          </p:nvSpPr>
          <p:spPr>
            <a:xfrm>
              <a:off x="2594900" y="1532850"/>
              <a:ext cx="1083521"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GB" sz="1500" dirty="0">
                  <a:solidFill>
                    <a:srgbClr val="FFFFFF"/>
                  </a:solidFill>
                  <a:latin typeface="Fira Sans Extra Condensed Medium"/>
                  <a:ea typeface="Fira Sans Extra Condensed Medium"/>
                  <a:cs typeface="Fira Sans Extra Condensed Medium"/>
                  <a:sym typeface="Fira Sans Extra Condensed Medium"/>
                </a:rPr>
                <a:t>T</a:t>
              </a:r>
              <a:r>
                <a:rPr lang="en" sz="1500" dirty="0">
                  <a:solidFill>
                    <a:srgbClr val="FFFFFF"/>
                  </a:solidFill>
                  <a:latin typeface="Fira Sans Extra Condensed Medium"/>
                  <a:ea typeface="Fira Sans Extra Condensed Medium"/>
                  <a:cs typeface="Fira Sans Extra Condensed Medium"/>
                  <a:sym typeface="Fira Sans Extra Condensed Medium"/>
                </a:rPr>
                <a:t>ương lai</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 name="Google Shape;477;p21">
              <a:extLst>
                <a:ext uri="{FF2B5EF4-FFF2-40B4-BE49-F238E27FC236}">
                  <a16:creationId xmlns:a16="http://schemas.microsoft.com/office/drawing/2014/main" id="{A9F8BC23-960B-CE7D-F3C5-5298682D8227}"/>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8;p21">
              <a:extLst>
                <a:ext uri="{FF2B5EF4-FFF2-40B4-BE49-F238E27FC236}">
                  <a16:creationId xmlns:a16="http://schemas.microsoft.com/office/drawing/2014/main" id="{14DC266A-59C6-C7F3-1469-F14EEAB58CDC}"/>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9;p21">
              <a:extLst>
                <a:ext uri="{FF2B5EF4-FFF2-40B4-BE49-F238E27FC236}">
                  <a16:creationId xmlns:a16="http://schemas.microsoft.com/office/drawing/2014/main" id="{5A78B373-5475-D248-4A1D-7DAA767D6EC5}"/>
                </a:ext>
              </a:extLst>
            </p:cNvPr>
            <p:cNvSpPr txBox="1"/>
            <p:nvPr/>
          </p:nvSpPr>
          <p:spPr>
            <a:xfrm>
              <a:off x="2594888" y="2132613"/>
              <a:ext cx="1330500" cy="429600"/>
            </a:xfrm>
            <a:prstGeom prst="rect">
              <a:avLst/>
            </a:prstGeom>
            <a:solidFill>
              <a:srgbClr val="FCBD24"/>
            </a:solidFill>
            <a:ln>
              <a:noFill/>
            </a:ln>
            <a:effectLst>
              <a:softEdge rad="3175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5"/>
                  </a:solidFill>
                  <a:latin typeface="Fira Sans Extra Condensed Medium"/>
                  <a:ea typeface="Fira Sans Extra Condensed Medium"/>
                  <a:cs typeface="Fira Sans Extra Condensed Medium"/>
                  <a:sym typeface="Fira Sans Extra Condensed Medium"/>
                </a:rPr>
                <a:t>Phát triển</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25" name="Google Shape;480;p21">
              <a:extLst>
                <a:ext uri="{FF2B5EF4-FFF2-40B4-BE49-F238E27FC236}">
                  <a16:creationId xmlns:a16="http://schemas.microsoft.com/office/drawing/2014/main" id="{56F07210-F400-E901-493A-C95AC7108F42}"/>
                </a:ext>
              </a:extLst>
            </p:cNvPr>
            <p:cNvSpPr txBox="1"/>
            <p:nvPr/>
          </p:nvSpPr>
          <p:spPr>
            <a:xfrm>
              <a:off x="2594888" y="2479446"/>
              <a:ext cx="1330500" cy="9651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solidFill>
                    <a:srgbClr val="434343"/>
                  </a:solidFill>
                  <a:latin typeface="Roboto"/>
                  <a:ea typeface="Roboto"/>
                  <a:cs typeface="Roboto"/>
                  <a:sym typeface="Roboto"/>
                </a:rPr>
                <a:t>Cập</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nhật</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định</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kỳ</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cải</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thiện</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khả</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năng</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hỗ</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trợ</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các</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nền</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tảng</a:t>
              </a:r>
              <a:r>
                <a:rPr lang="en-GB" sz="1200" dirty="0">
                  <a:solidFill>
                    <a:srgbClr val="434343"/>
                  </a:solidFill>
                  <a:latin typeface="Roboto"/>
                  <a:ea typeface="Roboto"/>
                  <a:cs typeface="Roboto"/>
                  <a:sym typeface="Roboto"/>
                </a:rPr>
                <a:t> </a:t>
              </a:r>
              <a:r>
                <a:rPr lang="en-GB" sz="1200" dirty="0" err="1">
                  <a:solidFill>
                    <a:srgbClr val="434343"/>
                  </a:solidFill>
                  <a:latin typeface="Roboto"/>
                  <a:ea typeface="Roboto"/>
                  <a:cs typeface="Roboto"/>
                  <a:sym typeface="Roboto"/>
                </a:rPr>
                <a:t>mới</a:t>
              </a:r>
              <a:endParaRPr lang="en-GB"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640366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05D3C1-0CF2-13BF-BF96-F2D6B042A4B4}"/>
              </a:ext>
            </a:extLst>
          </p:cNvPr>
          <p:cNvSpPr txBox="1"/>
          <p:nvPr/>
        </p:nvSpPr>
        <p:spPr>
          <a:xfrm>
            <a:off x="884420" y="743368"/>
            <a:ext cx="6494444" cy="873572"/>
          </a:xfrm>
          <a:prstGeom prst="rect">
            <a:avLst/>
          </a:prstGeom>
          <a:noFill/>
        </p:spPr>
        <p:txBody>
          <a:bodyPr wrap="square">
            <a:spAutoFit/>
          </a:bodyPr>
          <a:lstStyle/>
          <a:p>
            <a:pPr algn="just">
              <a:lnSpc>
                <a:spcPct val="150000"/>
              </a:lnSpc>
            </a:pPr>
            <a:r>
              <a:rPr lang="en-GB" sz="1800" b="1" dirty="0">
                <a:latin typeface="Times New Roman" panose="02020603050405020304" pitchFamily="18" charset="0"/>
                <a:ea typeface="Aptos"/>
              </a:rPr>
              <a:t>C</a:t>
            </a:r>
            <a:r>
              <a:rPr lang="vi-VN" sz="1800" b="1" dirty="0">
                <a:effectLst/>
                <a:latin typeface="Times New Roman" panose="02020603050405020304" pitchFamily="18" charset="0"/>
                <a:ea typeface="Aptos"/>
              </a:rPr>
              <a:t>ơ chế biên dịch Ahead-of-time(AOT) </a:t>
            </a:r>
            <a:r>
              <a:rPr lang="vi-VN" sz="1800" dirty="0">
                <a:effectLst/>
                <a:latin typeface="Times New Roman" panose="02020603050405020304" pitchFamily="18" charset="0"/>
                <a:ea typeface="Aptos"/>
              </a:rPr>
              <a:t>giúp ứng dụng chạy nhanh, mượt mà và tối ưu hiệu suất tốt trên các thiết bị di động</a:t>
            </a:r>
            <a:r>
              <a:rPr lang="en-GB" sz="1800" dirty="0">
                <a:effectLst/>
                <a:latin typeface="Times New Roman" panose="02020603050405020304" pitchFamily="18" charset="0"/>
                <a:ea typeface="Aptos"/>
              </a:rPr>
              <a:t>.</a:t>
            </a:r>
            <a:endParaRPr lang="vi-VN" sz="1800" dirty="0">
              <a:effectLst/>
              <a:latin typeface="Times New Roman" panose="02020603050405020304" pitchFamily="18" charset="0"/>
              <a:ea typeface="Aptos"/>
            </a:endParaRPr>
          </a:p>
        </p:txBody>
      </p:sp>
      <p:sp>
        <p:nvSpPr>
          <p:cNvPr id="6" name="TextBox 5">
            <a:extLst>
              <a:ext uri="{FF2B5EF4-FFF2-40B4-BE49-F238E27FC236}">
                <a16:creationId xmlns:a16="http://schemas.microsoft.com/office/drawing/2014/main" id="{2109B2C9-ED9A-EE69-EC0B-FD7CA21E481C}"/>
              </a:ext>
            </a:extLst>
          </p:cNvPr>
          <p:cNvSpPr txBox="1"/>
          <p:nvPr/>
        </p:nvSpPr>
        <p:spPr>
          <a:xfrm>
            <a:off x="884420" y="112426"/>
            <a:ext cx="5808688"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Tầm</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quan</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trọng</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của</a:t>
            </a:r>
            <a:r>
              <a:rPr lang="en-US" sz="3500" b="1" dirty="0">
                <a:latin typeface="Times New Roman" panose="02020603050405020304" pitchFamily="18" charset="0"/>
                <a:cs typeface="Times New Roman" panose="02020603050405020304" pitchFamily="18" charset="0"/>
              </a:rPr>
              <a:t> Flutter</a:t>
            </a:r>
          </a:p>
        </p:txBody>
      </p:sp>
      <p:pic>
        <p:nvPicPr>
          <p:cNvPr id="4100" name="Picture 4" descr="Dart&amp;Flutter][Bài1]Giới thiệu về Dart">
            <a:extLst>
              <a:ext uri="{FF2B5EF4-FFF2-40B4-BE49-F238E27FC236}">
                <a16:creationId xmlns:a16="http://schemas.microsoft.com/office/drawing/2014/main" id="{2BEA0BB2-3404-3401-0B4A-CB9291CB0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6" y="1830662"/>
            <a:ext cx="7607928" cy="256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83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9E63C3-EBC4-4DBF-B477-E7C2B136E413}"/>
              </a:ext>
            </a:extLst>
          </p:cNvPr>
          <p:cNvSpPr txBox="1"/>
          <p:nvPr/>
        </p:nvSpPr>
        <p:spPr>
          <a:xfrm>
            <a:off x="622092" y="472190"/>
            <a:ext cx="5808688" cy="630942"/>
          </a:xfrm>
          <a:prstGeom prst="rect">
            <a:avLst/>
          </a:prstGeom>
          <a:noFill/>
        </p:spPr>
        <p:txBody>
          <a:bodyPr wrap="square" rtlCol="0">
            <a:spAutoFit/>
          </a:bodyPr>
          <a:lstStyle/>
          <a:p>
            <a:r>
              <a:rPr lang="en-US" sz="3500" b="1">
                <a:solidFill>
                  <a:schemeClr val="bg1"/>
                </a:solidFill>
                <a:latin typeface="Times New Roman" panose="02020603050405020304" pitchFamily="18" charset="0"/>
                <a:cs typeface="Times New Roman" panose="02020603050405020304" pitchFamily="18" charset="0"/>
              </a:rPr>
              <a:t>Ngôn ngữ lập trình Dart</a:t>
            </a:r>
          </a:p>
        </p:txBody>
      </p:sp>
      <p:pic>
        <p:nvPicPr>
          <p:cNvPr id="13" name="Picture 12">
            <a:extLst>
              <a:ext uri="{FF2B5EF4-FFF2-40B4-BE49-F238E27FC236}">
                <a16:creationId xmlns:a16="http://schemas.microsoft.com/office/drawing/2014/main" id="{590E66F8-46A4-487D-B4BB-828BB04D4059}"/>
              </a:ext>
            </a:extLst>
          </p:cNvPr>
          <p:cNvPicPr>
            <a:picLocks noChangeAspect="1"/>
          </p:cNvPicPr>
          <p:nvPr/>
        </p:nvPicPr>
        <p:blipFill>
          <a:blip r:embed="rId3"/>
          <a:stretch>
            <a:fillRect/>
          </a:stretch>
        </p:blipFill>
        <p:spPr>
          <a:xfrm>
            <a:off x="0" y="0"/>
            <a:ext cx="9144000" cy="5143500"/>
          </a:xfrm>
          <a:prstGeom prst="rect">
            <a:avLst/>
          </a:prstGeom>
        </p:spPr>
      </p:pic>
      <p:sp>
        <p:nvSpPr>
          <p:cNvPr id="19" name="Title 2">
            <a:extLst>
              <a:ext uri="{FF2B5EF4-FFF2-40B4-BE49-F238E27FC236}">
                <a16:creationId xmlns:a16="http://schemas.microsoft.com/office/drawing/2014/main" id="{A150CD0A-A9BE-4FF3-933C-88D870229ED6}"/>
              </a:ext>
            </a:extLst>
          </p:cNvPr>
          <p:cNvSpPr>
            <a:spLocks noGrp="1"/>
          </p:cNvSpPr>
          <p:nvPr>
            <p:ph type="title"/>
          </p:nvPr>
        </p:nvSpPr>
        <p:spPr>
          <a:xfrm>
            <a:off x="97908" y="206193"/>
            <a:ext cx="8424000" cy="1162935"/>
          </a:xfrm>
        </p:spPr>
        <p:txBody>
          <a:bodyPr/>
          <a:lstStyle/>
          <a:p>
            <a:pPr algn="ctr"/>
            <a:r>
              <a:rPr lang="en-US" b="1">
                <a:solidFill>
                  <a:schemeClr val="bg1"/>
                </a:solidFill>
                <a:latin typeface="Times New Roman" panose="02020603050405020304" pitchFamily="18" charset="0"/>
                <a:cs typeface="Times New Roman" panose="02020603050405020304" pitchFamily="18" charset="0"/>
              </a:rPr>
              <a:t>Ngôn ngữ lập trình Dart</a:t>
            </a:r>
          </a:p>
        </p:txBody>
      </p:sp>
    </p:spTree>
    <p:extLst>
      <p:ext uri="{BB962C8B-B14F-4D97-AF65-F5344CB8AC3E}">
        <p14:creationId xmlns:p14="http://schemas.microsoft.com/office/powerpoint/2010/main" val="1572675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AB95B2E-2011-4736-8B61-001E9D086555}"/>
              </a:ext>
            </a:extLst>
          </p:cNvPr>
          <p:cNvSpPr txBox="1"/>
          <p:nvPr/>
        </p:nvSpPr>
        <p:spPr>
          <a:xfrm>
            <a:off x="552993" y="669736"/>
            <a:ext cx="4931632" cy="3372077"/>
          </a:xfrm>
          <a:prstGeom prst="rect">
            <a:avLst/>
          </a:prstGeom>
          <a:noFill/>
        </p:spPr>
        <p:txBody>
          <a:bodyPr wrap="square" rtlCol="0">
            <a:spAutoFit/>
          </a:bodyPr>
          <a:lstStyle/>
          <a:p>
            <a:pPr algn="just">
              <a:lnSpc>
                <a:spcPct val="150000"/>
              </a:lnSpc>
            </a:pPr>
            <a:r>
              <a:rPr lang="en-US" sz="1600" dirty="0">
                <a:effectLst/>
                <a:latin typeface="Times New Roman" panose="02020603050405020304" pitchFamily="18" charset="0"/>
                <a:ea typeface="Aptos"/>
              </a:rPr>
              <a:t>- </a:t>
            </a:r>
            <a:r>
              <a:rPr lang="vi-VN" sz="1600" b="1" dirty="0">
                <a:effectLst/>
                <a:latin typeface="Times New Roman" panose="02020603050405020304" pitchFamily="18" charset="0"/>
                <a:ea typeface="Aptos"/>
              </a:rPr>
              <a:t>Dart</a:t>
            </a:r>
            <a:r>
              <a:rPr lang="vi-VN" sz="1600" dirty="0">
                <a:effectLst/>
                <a:latin typeface="Times New Roman" panose="02020603050405020304" pitchFamily="18" charset="0"/>
                <a:ea typeface="Aptos"/>
              </a:rPr>
              <a:t>, là một ngôn ngữ lập trình đa mục đích mã nguồn mở, đã được đặt nền móng bởi Google. Đây là một khía cạnh của ngôn ngữ lập trình hướng đối tượng, đặc trưng bởi cú pháp kiểu C. </a:t>
            </a:r>
            <a:endParaRPr lang="en-US" sz="1600" dirty="0">
              <a:effectLst/>
              <a:latin typeface="Times New Roman" panose="02020603050405020304" pitchFamily="18" charset="0"/>
              <a:ea typeface="Aptos"/>
            </a:endParaRPr>
          </a:p>
          <a:p>
            <a:pPr algn="just">
              <a:lnSpc>
                <a:spcPct val="150000"/>
              </a:lnSpc>
            </a:pPr>
            <a:r>
              <a:rPr lang="en-US" sz="1600" dirty="0">
                <a:effectLst/>
                <a:latin typeface="Times New Roman" panose="02020603050405020304" pitchFamily="18" charset="0"/>
                <a:ea typeface="Aptos"/>
              </a:rPr>
              <a:t>- </a:t>
            </a:r>
            <a:r>
              <a:rPr lang="vi-VN" sz="1600" dirty="0">
                <a:effectLst/>
                <a:latin typeface="Times New Roman" panose="02020603050405020304" pitchFamily="18" charset="0"/>
                <a:ea typeface="Aptos"/>
              </a:rPr>
              <a:t>Tinh thần lập trình hướng đối tượng thể hiện qua việc hỗ trợ giao diện và lớp, mở ra khả năng sáng tạo không giới hạn khi đặt lên bàn cân với những ngôn ngữ khác. Sự đa dạng của Dart thể hiện thông qua khả năng phát triển ứng dụng web, di động, máy chủ và máy tính để bàn.</a:t>
            </a:r>
          </a:p>
        </p:txBody>
      </p:sp>
      <p:pic>
        <p:nvPicPr>
          <p:cNvPr id="4098" name="Picture 2" descr="Dart is an application programming language that’s easy to learn, easy ...">
            <a:extLst>
              <a:ext uri="{FF2B5EF4-FFF2-40B4-BE49-F238E27FC236}">
                <a16:creationId xmlns:a16="http://schemas.microsoft.com/office/drawing/2014/main" id="{A33419B3-9E64-4E58-8AB2-7FC01CF17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128" y="1541978"/>
            <a:ext cx="3110459" cy="162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17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eme1">
  <a:themeElements>
    <a:clrScheme name="Simple Light">
      <a:dk1>
        <a:srgbClr val="1A0E4B"/>
      </a:dk1>
      <a:lt1>
        <a:srgbClr val="FFFFFF"/>
      </a:lt1>
      <a:dk2>
        <a:srgbClr val="FF83AE"/>
      </a:dk2>
      <a:lt2>
        <a:srgbClr val="F1F093"/>
      </a:lt2>
      <a:accent1>
        <a:srgbClr val="C8EEDD"/>
      </a:accent1>
      <a:accent2>
        <a:srgbClr val="FFFFFF"/>
      </a:accent2>
      <a:accent3>
        <a:srgbClr val="FFFFFF"/>
      </a:accent3>
      <a:accent4>
        <a:srgbClr val="FFFFFF"/>
      </a:accent4>
      <a:accent5>
        <a:srgbClr val="FFFFFF"/>
      </a:accent5>
      <a:accent6>
        <a:srgbClr val="FFFFFF"/>
      </a:accent6>
      <a:hlink>
        <a:srgbClr val="1A0E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1D653463-898B-4EBE-B480-508296C35005}" vid="{E8B8CEDB-28A2-4AEE-A90F-28C11B715C7D}"/>
    </a:ext>
  </a:extLst>
</a:theme>
</file>

<file path=ppt/theme/theme2.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3421</TotalTime>
  <Words>2476</Words>
  <Application>Microsoft Office PowerPoint</Application>
  <PresentationFormat>On-screen Show (16:9)</PresentationFormat>
  <Paragraphs>224</Paragraphs>
  <Slides>53</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53</vt:i4>
      </vt:variant>
    </vt:vector>
  </HeadingPairs>
  <TitlesOfParts>
    <vt:vector size="68" baseType="lpstr">
      <vt:lpstr>Times New Roman</vt:lpstr>
      <vt:lpstr>Public Sans Black</vt:lpstr>
      <vt:lpstr>Fira Sans Extra Condensed Medium</vt:lpstr>
      <vt:lpstr>Chivo</vt:lpstr>
      <vt:lpstr>Noto Sans</vt:lpstr>
      <vt:lpstr>Questrial</vt:lpstr>
      <vt:lpstr>Proxima Nova</vt:lpstr>
      <vt:lpstr>Proxima Nova Semibold</vt:lpstr>
      <vt:lpstr>Courier New</vt:lpstr>
      <vt:lpstr>Roboto</vt:lpstr>
      <vt:lpstr>Arial</vt:lpstr>
      <vt:lpstr>Fira Sans Extra Condensed</vt:lpstr>
      <vt:lpstr>Wingdings</vt:lpstr>
      <vt:lpstr>Theme1</vt:lpstr>
      <vt:lpstr>1_Slidesgo Final Pages</vt:lpstr>
      <vt:lpstr>Tìm hiểu công nghệ Flutter Lập trình di động</vt:lpstr>
      <vt:lpstr>PowerPoint Presentation</vt:lpstr>
      <vt:lpstr>PowerPoint Presentation</vt:lpstr>
      <vt:lpstr>PowerPoint Presentation</vt:lpstr>
      <vt:lpstr>PowerPoint Presentation</vt:lpstr>
      <vt:lpstr>PowerPoint Presentation</vt:lpstr>
      <vt:lpstr>PowerPoint Presentation</vt:lpstr>
      <vt:lpstr>Ngôn ngữ lập trình Dart</vt:lpstr>
      <vt:lpstr>PowerPoint Presentation</vt:lpstr>
      <vt:lpstr>PowerPoint Presentation</vt:lpstr>
      <vt:lpstr>PowerPoint Presentation</vt:lpstr>
      <vt:lpstr>PowerPoint Presentation</vt:lpstr>
      <vt:lpstr>PowerPoint Presentation</vt:lpstr>
      <vt:lpstr>Ứng dụng</vt:lpstr>
      <vt:lpstr>Cú pháp cơ bản</vt:lpstr>
      <vt:lpstr>Cú pháp cơ bản</vt:lpstr>
      <vt:lpstr>Cú pháp cơ bản</vt:lpstr>
      <vt:lpstr>Cú pháp cơ bản</vt:lpstr>
      <vt:lpstr>WIDGETS</vt:lpstr>
      <vt:lpstr>WIDGETS</vt:lpstr>
      <vt:lpstr>WIDGETS</vt:lpstr>
      <vt:lpstr>WIDGETS</vt:lpstr>
      <vt:lpstr> Các trạng thái của 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WIDGETS</vt:lpstr>
      <vt:lpstr>Quản lý trạng thái Flutter</vt:lpstr>
      <vt:lpstr>PowerPoint Presentation</vt:lpstr>
      <vt:lpstr>PowerPoint Presentation</vt:lpstr>
      <vt:lpstr>PowerPoint Presentation</vt:lpstr>
      <vt:lpstr>PowerPoint Presentation</vt:lpstr>
      <vt:lpstr>Điều hướng ngôn ngữ dart</vt:lpstr>
      <vt:lpstr>PowerPoint Presentation</vt:lpstr>
      <vt:lpstr>2. Sử dụng routes trong MaterialApp </vt:lpstr>
      <vt:lpstr>Một số thư viện hỗ trợ điều hướng</vt:lpstr>
      <vt:lpstr>Nhược điểm của Flutter</vt:lpstr>
      <vt:lpstr>Nhược điểm của Flutter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Imaging Center</dc:title>
  <dc:creator>Hoanh</dc:creator>
  <cp:lastModifiedBy>VanThanh</cp:lastModifiedBy>
  <cp:revision>214</cp:revision>
  <dcterms:modified xsi:type="dcterms:W3CDTF">2024-09-27T04:07:56Z</dcterms:modified>
</cp:coreProperties>
</file>